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65"/>
  </p:notesMasterIdLst>
  <p:sldIdLst>
    <p:sldId id="256" r:id="rId3"/>
    <p:sldId id="257" r:id="rId4"/>
    <p:sldId id="404" r:id="rId5"/>
    <p:sldId id="405" r:id="rId6"/>
    <p:sldId id="407" r:id="rId7"/>
    <p:sldId id="408" r:id="rId8"/>
    <p:sldId id="263" r:id="rId9"/>
    <p:sldId id="371" r:id="rId10"/>
    <p:sldId id="372" r:id="rId11"/>
    <p:sldId id="421" r:id="rId12"/>
    <p:sldId id="264" r:id="rId13"/>
    <p:sldId id="265" r:id="rId14"/>
    <p:sldId id="419" r:id="rId15"/>
    <p:sldId id="418" r:id="rId16"/>
    <p:sldId id="417" r:id="rId17"/>
    <p:sldId id="415" r:id="rId18"/>
    <p:sldId id="416" r:id="rId19"/>
    <p:sldId id="422" r:id="rId20"/>
    <p:sldId id="420" r:id="rId21"/>
    <p:sldId id="409" r:id="rId22"/>
    <p:sldId id="410" r:id="rId23"/>
    <p:sldId id="412" r:id="rId24"/>
    <p:sldId id="411" r:id="rId25"/>
    <p:sldId id="413" r:id="rId26"/>
    <p:sldId id="414" r:id="rId27"/>
    <p:sldId id="424" r:id="rId28"/>
    <p:sldId id="426" r:id="rId29"/>
    <p:sldId id="423" r:id="rId30"/>
    <p:sldId id="428" r:id="rId31"/>
    <p:sldId id="427" r:id="rId32"/>
    <p:sldId id="425" r:id="rId33"/>
    <p:sldId id="430" r:id="rId34"/>
    <p:sldId id="431" r:id="rId35"/>
    <p:sldId id="432" r:id="rId36"/>
    <p:sldId id="433" r:id="rId37"/>
    <p:sldId id="435" r:id="rId38"/>
    <p:sldId id="436" r:id="rId39"/>
    <p:sldId id="437" r:id="rId40"/>
    <p:sldId id="438" r:id="rId41"/>
    <p:sldId id="440" r:id="rId42"/>
    <p:sldId id="456" r:id="rId43"/>
    <p:sldId id="457" r:id="rId44"/>
    <p:sldId id="442" r:id="rId45"/>
    <p:sldId id="443" r:id="rId46"/>
    <p:sldId id="450" r:id="rId47"/>
    <p:sldId id="449" r:id="rId48"/>
    <p:sldId id="453" r:id="rId49"/>
    <p:sldId id="446" r:id="rId50"/>
    <p:sldId id="455" r:id="rId51"/>
    <p:sldId id="451" r:id="rId52"/>
    <p:sldId id="448" r:id="rId53"/>
    <p:sldId id="452" r:id="rId54"/>
    <p:sldId id="454" r:id="rId55"/>
    <p:sldId id="444" r:id="rId56"/>
    <p:sldId id="445" r:id="rId57"/>
    <p:sldId id="447" r:id="rId58"/>
    <p:sldId id="332" r:id="rId59"/>
    <p:sldId id="333" r:id="rId60"/>
    <p:sldId id="458" r:id="rId61"/>
    <p:sldId id="334" r:id="rId62"/>
    <p:sldId id="338" r:id="rId63"/>
    <p:sldId id="339" r:id="rId64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  <p:embeddedFont>
      <p:font typeface="Helvetica Neue" panose="02000503000000020004" pitchFamily="2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4"/>
    <p:restoredTop sz="97030"/>
  </p:normalViewPr>
  <p:slideViewPr>
    <p:cSldViewPr snapToGrid="0">
      <p:cViewPr varScale="1">
        <p:scale>
          <a:sx n="208" d="100"/>
          <a:sy n="208" d="100"/>
        </p:scale>
        <p:origin x="248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9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233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853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95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680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31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68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otexts.com/fpp2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edeaddiscolll/forecasting-stock-prices-with-xgboost-0b79fdcdd9a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easiest-way-to-forecast-time-series-using-n-beats-d778fcc2ba60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towardsdatascience.com/part-10-discovering-multidimensional-time-series-motifs-45da53b594bb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10466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medium.com/@findalexli/ts2vec-review-towards-universial-time-series-representation-learning-with-hierarchical-contra-c50dd789e85c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tinkoff/articles/598823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etna-docs.netlify.ap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hyperlink" Target="https://towardsdatascience.com/time-series-forecasting-with-tide-b043acc60f79" TargetMode="Externa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pubby.com/understanding-tsmixer-google-ais-new-all-mlp-architecture-for-time-series-forecasting-c7f3f7a7a682" TargetMode="Externa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gpt-the-first-foundation-model-for-time-series-forecasting-bf0a75e63b3a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lag-llama-open-source-foundation-model-for-time-series-forecasting-9afdfaf2bd7c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etna-docs.netlify.app/" TargetMode="External"/><Relationship Id="rId13" Type="http://schemas.openxmlformats.org/officeDocument/2006/relationships/hyperlink" Target="https://towardsdatascience.com/lag-llama-open-source-foundation-model-for-time-series-forecasting-9afdfaf2bd7c" TargetMode="External"/><Relationship Id="rId18" Type="http://schemas.openxmlformats.org/officeDocument/2006/relationships/hyperlink" Target="https://medium.com/@findalexli/ts2vec-review-towards-universial-time-series-representation-learning-with-hierarchical-contra-c50dd789e85c" TargetMode="External"/><Relationship Id="rId3" Type="http://schemas.openxmlformats.org/officeDocument/2006/relationships/hyperlink" Target="https://habr.com/ru/companies/ods/articles/327242/" TargetMode="External"/><Relationship Id="rId7" Type="http://schemas.openxmlformats.org/officeDocument/2006/relationships/hyperlink" Target="https://towardsdatascience.com/the-easiest-way-to-forecast-time-series-using-n-beats-d778fcc2ba60" TargetMode="External"/><Relationship Id="rId12" Type="http://schemas.openxmlformats.org/officeDocument/2006/relationships/hyperlink" Target="https://towardsdatascience.com/timegpt-the-first-foundation-model-for-time-series-forecasting-bf0a75e63b3a" TargetMode="External"/><Relationship Id="rId17" Type="http://schemas.openxmlformats.org/officeDocument/2006/relationships/hyperlink" Target="https://pub.towardsai.net/generative-ai-for-time-series-d808cff2c976" TargetMode="External"/><Relationship Id="rId2" Type="http://schemas.openxmlformats.org/officeDocument/2006/relationships/notesSlide" Target="../notesSlides/notesSlide20.xml"/><Relationship Id="rId16" Type="http://schemas.openxmlformats.org/officeDocument/2006/relationships/hyperlink" Target="https://stumpy.readthedocs.io/en/latest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redeaddiscolll/forecasting-stock-prices-with-xgboost-0b79fdcdd9ae" TargetMode="External"/><Relationship Id="rId11" Type="http://schemas.openxmlformats.org/officeDocument/2006/relationships/hyperlink" Target="https://medium.com/towards-data-science/patchtst-a-breakthrough-in-time-series-forecasting-e02d48869ccc" TargetMode="External"/><Relationship Id="rId5" Type="http://schemas.openxmlformats.org/officeDocument/2006/relationships/hyperlink" Target="https://habr.com/ru/companies/mvideo/articles/769756/" TargetMode="External"/><Relationship Id="rId15" Type="http://schemas.openxmlformats.org/officeDocument/2006/relationships/hyperlink" Target="https://towardsdatascience.com/time-series-forecasting-with-tide-b043acc60f79" TargetMode="External"/><Relationship Id="rId10" Type="http://schemas.openxmlformats.org/officeDocument/2006/relationships/hyperlink" Target="https://ai.gopubby.com/understanding-tsmixer-google-ais-new-all-mlp-architecture-for-time-series-forecasting-c7f3f7a7a682" TargetMode="External"/><Relationship Id="rId19" Type="http://schemas.openxmlformats.org/officeDocument/2006/relationships/hyperlink" Target="https://habr.com/ru/companies/otus/articles/519838/" TargetMode="External"/><Relationship Id="rId4" Type="http://schemas.openxmlformats.org/officeDocument/2006/relationships/hyperlink" Target="https://habr.com/ru/articles/207160/" TargetMode="External"/><Relationship Id="rId9" Type="http://schemas.openxmlformats.org/officeDocument/2006/relationships/hyperlink" Target="https://towardsdatascience.com/timesnet-the-latest-advance-in-time-series-forecasting-745b69068c9c" TargetMode="External"/><Relationship Id="rId14" Type="http://schemas.openxmlformats.org/officeDocument/2006/relationships/hyperlink" Target="https://javascript.plainenglish.io/anomaly-detection-in-time-series-data-with-chatgpt-da5f096fde54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 err="1"/>
              <a:t>otus.ru</a:t>
            </a:r>
            <a:endParaRPr dirty="0"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89455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</a:t>
            </a:r>
            <a:r>
              <a:rPr lang="en-US" dirty="0"/>
              <a:t>Advanced</a:t>
            </a:r>
            <a:br>
              <a:rPr lang="en-US" dirty="0"/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Time series forecasting</a:t>
            </a:r>
            <a:endParaRPr sz="5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2C35-EAD0-D84A-A11A-443C107E0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13731-38B3-3546-89CB-0051B0BA1D1E}"/>
              </a:ext>
            </a:extLst>
          </p:cNvPr>
          <p:cNvSpPr txBox="1"/>
          <p:nvPr/>
        </p:nvSpPr>
        <p:spPr>
          <a:xfrm>
            <a:off x="680937" y="4342872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https://otexts.com/fpp2/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1AD24-A97E-D946-A847-44BF38CC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5" y="1325088"/>
            <a:ext cx="2084225" cy="3017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A26F0-DE2E-B643-B699-4F362832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84" y="1361407"/>
            <a:ext cx="2084225" cy="3102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A3D21-0B34-1149-A0B8-907732CBF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31" y="1463995"/>
            <a:ext cx="2025635" cy="2878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2CEB20-8F63-DF4C-BCEA-905911C525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43" r="9404"/>
          <a:stretch/>
        </p:blipFill>
        <p:spPr>
          <a:xfrm>
            <a:off x="7251527" y="1408139"/>
            <a:ext cx="1769623" cy="29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6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/>
              <a:t>Временной ряд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A2EFA-FC60-9D44-8A15-402A66F5B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2" t="9069" r="8440" b="6108"/>
          <a:stretch/>
        </p:blipFill>
        <p:spPr>
          <a:xfrm>
            <a:off x="732817" y="934682"/>
            <a:ext cx="7587574" cy="3097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B2CD0-68F9-2C42-B378-84DF3D6FAED5}"/>
              </a:ext>
            </a:extLst>
          </p:cNvPr>
          <p:cNvSpPr txBox="1"/>
          <p:nvPr/>
        </p:nvSpPr>
        <p:spPr>
          <a:xfrm>
            <a:off x="881974" y="4111731"/>
            <a:ext cx="5298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statsmodels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tsa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seasonal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seasonal_decompose</a:t>
            </a:r>
            <a:endParaRPr lang="ru-RU" sz="1200" b="0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seasonal_decompose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series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'additive'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00FFC-D22F-6345-95A7-3B76478C8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9" t="7226" r="8227" b="5965"/>
          <a:stretch/>
        </p:blipFill>
        <p:spPr>
          <a:xfrm>
            <a:off x="758757" y="843891"/>
            <a:ext cx="7626485" cy="39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8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EFC9E-6609-1A4E-9A0A-C75E5350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4" y="998463"/>
            <a:ext cx="7762672" cy="36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07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69617-7CE9-5148-8FA9-641D4AF22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8" t="8644" r="8724" b="6392"/>
          <a:stretch/>
        </p:blipFill>
        <p:spPr>
          <a:xfrm>
            <a:off x="881974" y="878674"/>
            <a:ext cx="7380051" cy="393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F495-C006-4F45-BBBB-DBB5B15C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Стационарный ряд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D7072-D441-6741-8383-3ED780FD9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" r="4137" b="48664"/>
          <a:stretch/>
        </p:blipFill>
        <p:spPr>
          <a:xfrm>
            <a:off x="1869959" y="1002211"/>
            <a:ext cx="5037730" cy="1835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063F3-863A-604B-9393-46099A6D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2838" r="67202" b="-239"/>
          <a:stretch/>
        </p:blipFill>
        <p:spPr>
          <a:xfrm>
            <a:off x="903060" y="2952517"/>
            <a:ext cx="1712068" cy="172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83125-F125-8B4D-A09D-8C07BBBBA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t="52659" r="33600" b="-60"/>
          <a:stretch/>
        </p:blipFill>
        <p:spPr>
          <a:xfrm>
            <a:off x="3826213" y="2952517"/>
            <a:ext cx="1712068" cy="1720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AC15B-89B2-A441-A4C6-2919751099C3}"/>
              </a:ext>
            </a:extLst>
          </p:cNvPr>
          <p:cNvSpPr txBox="1"/>
          <p:nvPr/>
        </p:nvSpPr>
        <p:spPr>
          <a:xfrm>
            <a:off x="890091" y="2875837"/>
            <a:ext cx="1744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мат ожидания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8B2-C1D6-0840-A7EC-C8FED7BC4DFB}"/>
              </a:ext>
            </a:extLst>
          </p:cNvPr>
          <p:cNvSpPr txBox="1"/>
          <p:nvPr/>
        </p:nvSpPr>
        <p:spPr>
          <a:xfrm>
            <a:off x="3915050" y="2875837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дисперсии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BB830B-F4F3-D34F-9800-2800D335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70" t="52894" r="130" b="-295"/>
          <a:stretch/>
        </p:blipFill>
        <p:spPr>
          <a:xfrm>
            <a:off x="6818852" y="2952517"/>
            <a:ext cx="1712068" cy="1720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EDA09-168E-7148-891C-2AE6172C1E01}"/>
              </a:ext>
            </a:extLst>
          </p:cNvPr>
          <p:cNvSpPr txBox="1"/>
          <p:nvPr/>
        </p:nvSpPr>
        <p:spPr>
          <a:xfrm>
            <a:off x="6907689" y="2875837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ковариаций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9555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D554-B77D-CE46-956B-F5DEEC3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стационарность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509857-2615-1742-A4C0-741DA977B29A}"/>
                  </a:ext>
                </a:extLst>
              </p:cNvPr>
              <p:cNvSpPr txBox="1"/>
              <p:nvPr/>
            </p:nvSpPr>
            <p:spPr>
              <a:xfrm>
                <a:off x="500551" y="1316477"/>
                <a:ext cx="8520600" cy="3158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/>
                  <a:t>Тест Дики-</a:t>
                </a:r>
                <a:r>
                  <a:rPr lang="ru-RU" b="1" dirty="0" err="1"/>
                  <a:t>Фуллера</a:t>
                </a:r>
                <a:r>
                  <a:rPr lang="ru-RU" b="1" dirty="0"/>
                  <a:t> </a:t>
                </a:r>
                <a:r>
                  <a:rPr lang="en-US" b="1" dirty="0"/>
                  <a:t>(DF-test)</a:t>
                </a:r>
                <a:endParaRPr lang="ru-RU" b="1" dirty="0"/>
              </a:p>
              <a:p>
                <a:r>
                  <a:rPr lang="ru-RU" dirty="0"/>
                  <a:t>Временной ряд имеет единичный корень, или порядок интеграции один, если его первые разности образуют стационарный ряд.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ряд стационарный.</a:t>
                </a:r>
              </a:p>
              <a:p>
                <a:endParaRPr lang="ru-RU" dirty="0"/>
              </a:p>
              <a:p>
                <a:r>
                  <a:rPr lang="ru-RU" b="1" dirty="0"/>
                  <a:t>Расширенный тест Дики-</a:t>
                </a:r>
                <a:r>
                  <a:rPr lang="ru-RU" b="1" dirty="0" err="1"/>
                  <a:t>Фуллера</a:t>
                </a:r>
                <a:r>
                  <a:rPr lang="ru-RU" b="1" dirty="0"/>
                  <a:t> </a:t>
                </a:r>
                <a:r>
                  <a:rPr lang="en-US" b="1" dirty="0"/>
                  <a:t>(ADF-test)</a:t>
                </a:r>
              </a:p>
              <a:p>
                <a:r>
                  <a:rPr lang="ru-RU" dirty="0"/>
                  <a:t>ошибки модели могут не быть белым шумом, а быть некоторым стационарным процессом, поэтому следует проверить наличие единичного корня для нескольких лагов. Следует, однако учесть, что увеличение числа лагов приводит к снижению мощности теста. Обычно ограничиваются тремя-четырьмя лагами.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ряд стационарный, интегрированный 2-го порядка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509857-2615-1742-A4C0-741DA977B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1" y="1316477"/>
                <a:ext cx="8520600" cy="3158237"/>
              </a:xfrm>
              <a:prstGeom prst="rect">
                <a:avLst/>
              </a:prstGeom>
              <a:blipFill>
                <a:blip r:embed="rId2"/>
                <a:stretch>
                  <a:fillRect l="-9375" t="-400" r="-446" b="-4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82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D554-B77D-CE46-956B-F5DEEC3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стационарность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09857-2615-1742-A4C0-741DA977B29A}"/>
              </a:ext>
            </a:extLst>
          </p:cNvPr>
          <p:cNvSpPr txBox="1"/>
          <p:nvPr/>
        </p:nvSpPr>
        <p:spPr>
          <a:xfrm>
            <a:off x="500551" y="1316477"/>
            <a:ext cx="8520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Kwiatkowski-Phillips-Schmidt-Shin (KPSS) test 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Phillips-Perron</a:t>
            </a:r>
            <a:r>
              <a:rPr lang="ru-RU" sz="1800" dirty="0"/>
              <a:t> (</a:t>
            </a:r>
            <a:r>
              <a:rPr lang="en-US" sz="1800" dirty="0"/>
              <a:t>FP test</a:t>
            </a:r>
            <a:r>
              <a:rPr lang="ru-RU" sz="18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 err="1"/>
              <a:t>Leyburn</a:t>
            </a:r>
            <a:r>
              <a:rPr lang="ru-RU" sz="1800" dirty="0"/>
              <a:t>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Schmidt-Phillips (SF test)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DF-GLS,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 err="1"/>
              <a:t>Kochrein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9101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32E8-4550-314D-840B-EEC1D944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507BA4-E659-0248-B63E-D961CE4FFDBF}"/>
                  </a:ext>
                </a:extLst>
              </p:cNvPr>
              <p:cNvSpPr txBox="1"/>
              <p:nvPr/>
            </p:nvSpPr>
            <p:spPr>
              <a:xfrm>
                <a:off x="622570" y="1245140"/>
                <a:ext cx="3349507" cy="3399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MSE: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+∞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RMSE: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+∞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∈[0, +∞)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507BA4-E659-0248-B63E-D961CE4FF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0" y="1245140"/>
                <a:ext cx="3349507" cy="3399520"/>
              </a:xfrm>
              <a:prstGeom prst="rect">
                <a:avLst/>
              </a:prstGeom>
              <a:blipFill>
                <a:blip r:embed="rId2"/>
                <a:stretch>
                  <a:fillRect l="-377" t="-13011" b="-3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33E04E-1626-4F4F-AC05-7A2ABF9D1C0E}"/>
                  </a:ext>
                </a:extLst>
              </p:cNvPr>
              <p:cNvSpPr txBox="1"/>
              <p:nvPr/>
            </p:nvSpPr>
            <p:spPr>
              <a:xfrm>
                <a:off x="4422843" y="1245140"/>
                <a:ext cx="4414991" cy="3532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Коэффициент детерминации</a:t>
                </a:r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∈(−∞, 1]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=100% 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+∞)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AIC (</a:t>
                </a:r>
                <a:r>
                  <a:rPr lang="ru-RU" dirty="0" err="1"/>
                  <a:t>Информационныи</a:t>
                </a:r>
                <a:r>
                  <a:rPr lang="ru-RU" dirty="0"/>
                  <a:t>̆ критерий </a:t>
                </a:r>
                <a:r>
                  <a:rPr lang="ru-RU" dirty="0" err="1"/>
                  <a:t>Акаике</a:t>
                </a:r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  <a:p>
                <a:endParaRPr lang="en-US" dirty="0"/>
              </a:p>
              <a:p>
                <a:r>
                  <a:rPr lang="en-US" dirty="0"/>
                  <a:t>BIC (</a:t>
                </a:r>
                <a:r>
                  <a:rPr lang="ru-RU" dirty="0" err="1"/>
                  <a:t>Информационныи</a:t>
                </a:r>
                <a:r>
                  <a:rPr lang="ru-RU" dirty="0"/>
                  <a:t>̆ критерий Шварца</a:t>
                </a:r>
                <a:r>
                  <a:rPr lang="en-US" dirty="0"/>
                  <a:t>-</a:t>
                </a:r>
                <a:r>
                  <a:rPr lang="ru-RU" dirty="0"/>
                  <a:t>Байеса</a:t>
                </a:r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33E04E-1626-4F4F-AC05-7A2ABF9D1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843" y="1245140"/>
                <a:ext cx="4414991" cy="3532698"/>
              </a:xfrm>
              <a:prstGeom prst="rect">
                <a:avLst/>
              </a:prstGeom>
              <a:blipFill>
                <a:blip r:embed="rId3"/>
                <a:stretch>
                  <a:fillRect l="-575" t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14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69E5-ED67-0442-8122-FA5BDDB0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Сглаживание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D2540-1540-014F-A173-DE7EF7F5F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" r="8723"/>
          <a:stretch/>
        </p:blipFill>
        <p:spPr>
          <a:xfrm>
            <a:off x="122850" y="1254105"/>
            <a:ext cx="6270268" cy="30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5454E-57A7-1740-A6B7-948046A2F2F6}"/>
                  </a:ext>
                </a:extLst>
              </p:cNvPr>
              <p:cNvSpPr txBox="1"/>
              <p:nvPr/>
            </p:nvSpPr>
            <p:spPr>
              <a:xfrm>
                <a:off x="6525560" y="1475345"/>
                <a:ext cx="2363147" cy="3036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Dummy forecast: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en-US" dirty="0"/>
                  <a:t>Moving average: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en-US" dirty="0"/>
                  <a:t>Weighted moving average: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35454E-57A7-1740-A6B7-948046A2F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560" y="1475345"/>
                <a:ext cx="2363147" cy="3036409"/>
              </a:xfrm>
              <a:prstGeom prst="rect">
                <a:avLst/>
              </a:prstGeom>
              <a:blipFill>
                <a:blip r:embed="rId3"/>
                <a:stretch>
                  <a:fillRect l="-535" t="-417" b="-3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3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69E5-ED67-0442-8122-FA5BDDB0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Экспоненциальное сглаживание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680802-9804-F14E-BF9D-1A084851F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6" t="6900" r="8383" b="5960"/>
          <a:stretch/>
        </p:blipFill>
        <p:spPr>
          <a:xfrm>
            <a:off x="658965" y="942176"/>
            <a:ext cx="5508372" cy="4045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EDA2FD-6588-6F48-B402-16D8B0D1232F}"/>
                  </a:ext>
                </a:extLst>
              </p:cNvPr>
              <p:cNvSpPr txBox="1"/>
              <p:nvPr/>
            </p:nvSpPr>
            <p:spPr>
              <a:xfrm>
                <a:off x="6167337" y="1015443"/>
                <a:ext cx="2853813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ru-RU" dirty="0"/>
                  <a:t>Взвешиваем все доступные наблюдения, при этом экспоненциально уменьшая веса по мере углубления в исторические данные.</a:t>
                </a:r>
              </a:p>
              <a:p>
                <a:pPr>
                  <a:spcAft>
                    <a:spcPts val="1200"/>
                  </a:spcAft>
                </a:pPr>
                <a:r>
                  <a:rPr lang="ru-RU" dirty="0"/>
                  <a:t>Модельное значение представляет собой средневзвешенную между текущим истинным и предыдущим модельным значениями. Вес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называется сглаживающим фактором.</a:t>
                </a:r>
                <a:endParaRPr lang="en-US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EDA2FD-6588-6F48-B402-16D8B0D12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337" y="1015443"/>
                <a:ext cx="2853813" cy="3354765"/>
              </a:xfrm>
              <a:prstGeom prst="rect">
                <a:avLst/>
              </a:prstGeom>
              <a:blipFill>
                <a:blip r:embed="rId3"/>
                <a:stretch>
                  <a:fillRect l="-88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925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69E5-ED67-0442-8122-FA5BDDB0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Двойное экспоненциальное сглаживание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928BCA-B18D-DA40-9F48-BE6D3AB464EB}"/>
                  </a:ext>
                </a:extLst>
              </p:cNvPr>
              <p:cNvSpPr txBox="1"/>
              <p:nvPr/>
            </p:nvSpPr>
            <p:spPr>
              <a:xfrm>
                <a:off x="500550" y="1588751"/>
                <a:ext cx="3065263" cy="121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u="sng" dirty="0"/>
                  <a:t>Additive trend (2 </a:t>
                </a:r>
                <a:r>
                  <a:rPr lang="ru-RU" sz="1600" u="sng" dirty="0"/>
                  <a:t>точки вперед)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928BCA-B18D-DA40-9F48-BE6D3AB4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588751"/>
                <a:ext cx="3065263" cy="1219629"/>
              </a:xfrm>
              <a:prstGeom prst="rect">
                <a:avLst/>
              </a:prstGeom>
              <a:blipFill>
                <a:blip r:embed="rId2"/>
                <a:stretch>
                  <a:fillRect l="-124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F0A83-EE67-D741-AC7B-BC71D908EDAB}"/>
                  </a:ext>
                </a:extLst>
              </p:cNvPr>
              <p:cNvSpPr txBox="1"/>
              <p:nvPr/>
            </p:nvSpPr>
            <p:spPr>
              <a:xfrm>
                <a:off x="4693171" y="1588750"/>
                <a:ext cx="3494867" cy="3188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u="sng" dirty="0"/>
                  <a:t>Additive trend (d </a:t>
                </a:r>
                <a:r>
                  <a:rPr lang="ru-RU" sz="1600" u="sng" dirty="0"/>
                  <a:t>точек вперед)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1600" u="sng" dirty="0"/>
                  <a:t>Multiplicative trend (d </a:t>
                </a:r>
                <a:r>
                  <a:rPr lang="ru-RU" sz="1600" u="sng" dirty="0"/>
                  <a:t>точек вперед)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F0A83-EE67-D741-AC7B-BC71D908E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171" y="1588750"/>
                <a:ext cx="3494867" cy="3188373"/>
              </a:xfrm>
              <a:prstGeom prst="rect">
                <a:avLst/>
              </a:prstGeom>
              <a:blipFill>
                <a:blip r:embed="rId3"/>
                <a:stretch>
                  <a:fillRect l="-725" t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825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69E5-ED67-0442-8122-FA5BDDB0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Двойное экспоненциальное сглаживание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B286E-55B2-7047-BCE6-A58C3E9E4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0" t="8069" r="8314" b="6699"/>
          <a:stretch/>
        </p:blipFill>
        <p:spPr>
          <a:xfrm>
            <a:off x="181583" y="1035715"/>
            <a:ext cx="5907932" cy="3847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928BCA-B18D-DA40-9F48-BE6D3AB464EB}"/>
                  </a:ext>
                </a:extLst>
              </p:cNvPr>
              <p:cNvSpPr txBox="1"/>
              <p:nvPr/>
            </p:nvSpPr>
            <p:spPr>
              <a:xfrm>
                <a:off x="6154366" y="1426624"/>
                <a:ext cx="2684517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Уровень: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Тренд: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Прогноз: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928BCA-B18D-DA40-9F48-BE6D3AB4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66" y="1426624"/>
                <a:ext cx="2684517" cy="1815882"/>
              </a:xfrm>
              <a:prstGeom prst="rect">
                <a:avLst/>
              </a:prstGeom>
              <a:blipFill>
                <a:blip r:embed="rId3"/>
                <a:stretch>
                  <a:fillRect l="-943" t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482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69E5-ED67-0442-8122-FA5BDDB0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Тройное экспоненциальное сглаживание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928BCA-B18D-DA40-9F48-BE6D3AB464EB}"/>
                  </a:ext>
                </a:extLst>
              </p:cNvPr>
              <p:cNvSpPr txBox="1"/>
              <p:nvPr/>
            </p:nvSpPr>
            <p:spPr>
              <a:xfrm>
                <a:off x="4902740" y="1711969"/>
                <a:ext cx="4202788" cy="210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Сезон: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Уровень: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ru-RU" dirty="0"/>
                  <a:t>Тренд: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Прогноз: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Доверительный интервал: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928BCA-B18D-DA40-9F48-BE6D3AB4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740" y="1711969"/>
                <a:ext cx="4202788" cy="2105961"/>
              </a:xfrm>
              <a:prstGeom prst="rect">
                <a:avLst/>
              </a:prstGeom>
              <a:blipFill>
                <a:blip r:embed="rId2"/>
                <a:stretch>
                  <a:fillRect l="-300"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678AFF7-746E-0F44-A4AE-E7F6D77CE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4" t="6430" r="8471" b="6430"/>
          <a:stretch/>
        </p:blipFill>
        <p:spPr>
          <a:xfrm>
            <a:off x="504853" y="1303506"/>
            <a:ext cx="4397887" cy="31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8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53CB-8B58-9C49-A8CC-DA64BB4D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r>
              <a:rPr lang="ru-RU" dirty="0"/>
              <a:t> временных рядов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ED651-428F-3745-A12C-6C096B18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878674"/>
            <a:ext cx="8620125" cy="397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3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5400" dirty="0">
                <a:latin typeface="Roboto"/>
                <a:ea typeface="Roboto"/>
                <a:cs typeface="Roboto"/>
                <a:sym typeface="Roboto"/>
              </a:rPr>
              <a:t>ARIMA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800842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FE32-AB18-9B4C-89F7-F3180126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A2BF8B-3CB0-4B48-A711-86B2A3E69F56}"/>
                  </a:ext>
                </a:extLst>
              </p:cNvPr>
              <p:cNvSpPr txBox="1"/>
              <p:nvPr/>
            </p:nvSpPr>
            <p:spPr>
              <a:xfrm>
                <a:off x="621702" y="1299374"/>
                <a:ext cx="8021748" cy="146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AR(1):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	</a:t>
                </a:r>
                <a:r>
                  <a:rPr lang="en-US" b="1" dirty="0"/>
                  <a:t>AR(p):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MA(1):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	</a:t>
                </a:r>
                <a:r>
                  <a:rPr lang="en-US" b="1" dirty="0"/>
                  <a:t>MA(q):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При соблюдении условия стационарности и обратимости процессы </a:t>
                </a:r>
                <a:r>
                  <a:rPr lang="en-US" dirty="0"/>
                  <a:t>AR </a:t>
                </a:r>
                <a:r>
                  <a:rPr lang="ru-RU" dirty="0"/>
                  <a:t>и </a:t>
                </a:r>
                <a:r>
                  <a:rPr lang="en-US" dirty="0"/>
                  <a:t>MA </a:t>
                </a:r>
                <a:r>
                  <a:rPr lang="ru-RU" dirty="0"/>
                  <a:t>взаимосвязаны:</a:t>
                </a:r>
                <a:endParaRPr lang="en-US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(∞)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A2BF8B-3CB0-4B48-A711-86B2A3E69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02" y="1299374"/>
                <a:ext cx="8021748" cy="1460272"/>
              </a:xfrm>
              <a:prstGeom prst="rect">
                <a:avLst/>
              </a:prstGeom>
              <a:blipFill>
                <a:blip r:embed="rId2"/>
                <a:stretch>
                  <a:fillRect l="-158" t="-21552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5B6C6B1-924F-BE47-9C93-B3AEEA51EF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6275370"/>
                  </p:ext>
                </p:extLst>
              </p:nvPr>
            </p:nvGraphicFramePr>
            <p:xfrm>
              <a:off x="687422" y="3113990"/>
              <a:ext cx="6096000" cy="139611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99098">
                      <a:extLst>
                        <a:ext uri="{9D8B030D-6E8A-4147-A177-3AD203B41FA5}">
                          <a16:colId xmlns:a16="http://schemas.microsoft.com/office/drawing/2014/main" val="2139014238"/>
                        </a:ext>
                      </a:extLst>
                    </a:gridCol>
                    <a:gridCol w="4396902">
                      <a:extLst>
                        <a:ext uri="{9D8B030D-6E8A-4147-A177-3AD203B41FA5}">
                          <a16:colId xmlns:a16="http://schemas.microsoft.com/office/drawing/2014/main" val="34461205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ARMA(p, q):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1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ARIMA(p, q, d):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99022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5B6C6B1-924F-BE47-9C93-B3AEEA51EF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6275370"/>
                  </p:ext>
                </p:extLst>
              </p:nvPr>
            </p:nvGraphicFramePr>
            <p:xfrm>
              <a:off x="687422" y="3113990"/>
              <a:ext cx="6096000" cy="139611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99098">
                      <a:extLst>
                        <a:ext uri="{9D8B030D-6E8A-4147-A177-3AD203B41FA5}">
                          <a16:colId xmlns:a16="http://schemas.microsoft.com/office/drawing/2014/main" val="2139014238"/>
                        </a:ext>
                      </a:extLst>
                    </a:gridCol>
                    <a:gridCol w="4396902">
                      <a:extLst>
                        <a:ext uri="{9D8B030D-6E8A-4147-A177-3AD203B41FA5}">
                          <a16:colId xmlns:a16="http://schemas.microsoft.com/office/drawing/2014/main" val="3446120530"/>
                        </a:ext>
                      </a:extLst>
                    </a:gridCol>
                  </a:tblGrid>
                  <a:tr h="698056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ARMA(p, q):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38905" t="-94643" b="-2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654"/>
                      </a:ext>
                    </a:extLst>
                  </a:tr>
                  <a:tr h="698056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ARIMA(p, q, d):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38905" t="-198182" b="-14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99022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1B0FC9-61A6-3040-A5E2-D9723FD53D6D}"/>
                  </a:ext>
                </a:extLst>
              </p:cNvPr>
              <p:cNvSpPr txBox="1"/>
              <p:nvPr/>
            </p:nvSpPr>
            <p:spPr>
              <a:xfrm>
                <a:off x="5752289" y="4001310"/>
                <a:ext cx="3293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порядок интегрированного ряда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1B0FC9-61A6-3040-A5E2-D9723FD5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289" y="4001310"/>
                <a:ext cx="3293787" cy="307777"/>
              </a:xfrm>
              <a:prstGeom prst="rect">
                <a:avLst/>
              </a:prstGeom>
              <a:blipFill>
                <a:blip r:embed="rId4"/>
                <a:stretch>
                  <a:fillRect l="-769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513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FE32-AB18-9B4C-89F7-F3180126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5B6C6B1-924F-BE47-9C93-B3AEEA51EF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720694"/>
                  </p:ext>
                </p:extLst>
              </p:nvPr>
            </p:nvGraphicFramePr>
            <p:xfrm>
              <a:off x="500550" y="1077596"/>
              <a:ext cx="6096000" cy="6980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99098">
                      <a:extLst>
                        <a:ext uri="{9D8B030D-6E8A-4147-A177-3AD203B41FA5}">
                          <a16:colId xmlns:a16="http://schemas.microsoft.com/office/drawing/2014/main" val="2139014238"/>
                        </a:ext>
                      </a:extLst>
                    </a:gridCol>
                    <a:gridCol w="4396902">
                      <a:extLst>
                        <a:ext uri="{9D8B030D-6E8A-4147-A177-3AD203B41FA5}">
                          <a16:colId xmlns:a16="http://schemas.microsoft.com/office/drawing/2014/main" val="34461205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ARMA(p, q):</a:t>
                          </a:r>
                          <a:endParaRPr lang="ru-RU" b="1" dirty="0"/>
                        </a:p>
                        <a:p>
                          <a:r>
                            <a:rPr lang="en-US" b="0" i="1" dirty="0"/>
                            <a:t>d =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1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5B6C6B1-924F-BE47-9C93-B3AEEA51EF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720694"/>
                  </p:ext>
                </p:extLst>
              </p:nvPr>
            </p:nvGraphicFramePr>
            <p:xfrm>
              <a:off x="500550" y="1077596"/>
              <a:ext cx="6096000" cy="6980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99098">
                      <a:extLst>
                        <a:ext uri="{9D8B030D-6E8A-4147-A177-3AD203B41FA5}">
                          <a16:colId xmlns:a16="http://schemas.microsoft.com/office/drawing/2014/main" val="2139014238"/>
                        </a:ext>
                      </a:extLst>
                    </a:gridCol>
                    <a:gridCol w="4396902">
                      <a:extLst>
                        <a:ext uri="{9D8B030D-6E8A-4147-A177-3AD203B41FA5}">
                          <a16:colId xmlns:a16="http://schemas.microsoft.com/office/drawing/2014/main" val="3446120530"/>
                        </a:ext>
                      </a:extLst>
                    </a:gridCol>
                  </a:tblGrid>
                  <a:tr h="698056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ARMA(p, q):</a:t>
                          </a:r>
                          <a:endParaRPr lang="ru-RU" b="1" dirty="0"/>
                        </a:p>
                        <a:p>
                          <a:r>
                            <a:rPr lang="en-US" b="0" i="1" dirty="0"/>
                            <a:t>d =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2"/>
                          <a:stretch>
                            <a:fillRect l="-38617" t="-92857" b="-14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6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8CD162-BE23-8846-B049-F9511672D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6" t="7522" r="8313" b="6526"/>
          <a:stretch/>
        </p:blipFill>
        <p:spPr>
          <a:xfrm>
            <a:off x="1394298" y="1880681"/>
            <a:ext cx="6355404" cy="31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57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FE32-AB18-9B4C-89F7-F3180126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</a:t>
            </a:r>
            <a:r>
              <a:rPr lang="ru-RU" dirty="0"/>
              <a:t> – проверка на стационарность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F273F-2120-4049-A705-948D25D28FAE}"/>
              </a:ext>
            </a:extLst>
          </p:cNvPr>
          <p:cNvSpPr txBox="1"/>
          <p:nvPr/>
        </p:nvSpPr>
        <p:spPr>
          <a:xfrm>
            <a:off x="525059" y="1186775"/>
            <a:ext cx="4317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Тест Дики-</a:t>
            </a:r>
            <a:r>
              <a:rPr lang="ru-RU" b="1" dirty="0" err="1"/>
              <a:t>Фуллера</a:t>
            </a:r>
            <a:endParaRPr lang="ru-RU" b="1" dirty="0"/>
          </a:p>
          <a:p>
            <a:r>
              <a:rPr lang="en-US" dirty="0" err="1"/>
              <a:t>adf</a:t>
            </a:r>
            <a:r>
              <a:rPr lang="en-US" dirty="0"/>
              <a:t>: -6.007482880105367</a:t>
            </a:r>
          </a:p>
          <a:p>
            <a:r>
              <a:rPr lang="en-US" dirty="0"/>
              <a:t>p-value: 1.6026136773022e-07</a:t>
            </a:r>
          </a:p>
          <a:p>
            <a:r>
              <a:rPr lang="en-US" dirty="0"/>
              <a:t>Critical values: {'1%': -3.45, '5%': -2.87, '10%': -2.57}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AF6D38-D215-9948-A272-4159DE870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7" t="5962" r="9145" b="8421"/>
          <a:stretch/>
        </p:blipFill>
        <p:spPr>
          <a:xfrm>
            <a:off x="1282430" y="2140882"/>
            <a:ext cx="6579140" cy="28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7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sz="2400" dirty="0"/>
              <a:t>Time series forecasting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ABBDF15B-866B-E64C-AF21-19F358C4E05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FE32-AB18-9B4C-89F7-F3180126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5B6C6B1-924F-BE47-9C93-B3AEEA51EF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94745"/>
                  </p:ext>
                </p:extLst>
              </p:nvPr>
            </p:nvGraphicFramePr>
            <p:xfrm>
              <a:off x="500550" y="1077596"/>
              <a:ext cx="6096000" cy="6980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99098">
                      <a:extLst>
                        <a:ext uri="{9D8B030D-6E8A-4147-A177-3AD203B41FA5}">
                          <a16:colId xmlns:a16="http://schemas.microsoft.com/office/drawing/2014/main" val="2139014238"/>
                        </a:ext>
                      </a:extLst>
                    </a:gridCol>
                    <a:gridCol w="4396902">
                      <a:extLst>
                        <a:ext uri="{9D8B030D-6E8A-4147-A177-3AD203B41FA5}">
                          <a16:colId xmlns:a16="http://schemas.microsoft.com/office/drawing/2014/main" val="34461205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ARMA(p, q):</a:t>
                          </a:r>
                          <a:endParaRPr lang="ru-RU" b="1" dirty="0"/>
                        </a:p>
                        <a:p>
                          <a:r>
                            <a:rPr lang="en-US" b="0" i="1" dirty="0"/>
                            <a:t>d =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1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5B6C6B1-924F-BE47-9C93-B3AEEA51EF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94745"/>
                  </p:ext>
                </p:extLst>
              </p:nvPr>
            </p:nvGraphicFramePr>
            <p:xfrm>
              <a:off x="500550" y="1077596"/>
              <a:ext cx="6096000" cy="6980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99098">
                      <a:extLst>
                        <a:ext uri="{9D8B030D-6E8A-4147-A177-3AD203B41FA5}">
                          <a16:colId xmlns:a16="http://schemas.microsoft.com/office/drawing/2014/main" val="2139014238"/>
                        </a:ext>
                      </a:extLst>
                    </a:gridCol>
                    <a:gridCol w="4396902">
                      <a:extLst>
                        <a:ext uri="{9D8B030D-6E8A-4147-A177-3AD203B41FA5}">
                          <a16:colId xmlns:a16="http://schemas.microsoft.com/office/drawing/2014/main" val="3446120530"/>
                        </a:ext>
                      </a:extLst>
                    </a:gridCol>
                  </a:tblGrid>
                  <a:tr h="698056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ARMA(p, q):</a:t>
                          </a:r>
                          <a:endParaRPr lang="ru-RU" b="1" dirty="0"/>
                        </a:p>
                        <a:p>
                          <a:r>
                            <a:rPr lang="en-US" b="0" i="1" dirty="0"/>
                            <a:t>d =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2"/>
                          <a:stretch>
                            <a:fillRect l="-38617" t="-92857" b="-14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6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DE347E-88E1-8348-9863-273969958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4" t="9205" r="8981" b="6429"/>
          <a:stretch/>
        </p:blipFill>
        <p:spPr>
          <a:xfrm>
            <a:off x="500550" y="1738373"/>
            <a:ext cx="4773038" cy="32589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F8CDB68-9FFE-2343-83D7-A12F4A2CB32C}"/>
              </a:ext>
            </a:extLst>
          </p:cNvPr>
          <p:cNvSpPr/>
          <p:nvPr/>
        </p:nvSpPr>
        <p:spPr>
          <a:xfrm>
            <a:off x="791183" y="2859932"/>
            <a:ext cx="252919" cy="5901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CEC555-A12F-7B4D-937E-1C3DF766361D}"/>
              </a:ext>
            </a:extLst>
          </p:cNvPr>
          <p:cNvSpPr/>
          <p:nvPr/>
        </p:nvSpPr>
        <p:spPr>
          <a:xfrm>
            <a:off x="791183" y="3944212"/>
            <a:ext cx="252919" cy="5901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AC611E-26A3-1945-B2EB-D041E8437328}"/>
                  </a:ext>
                </a:extLst>
              </p:cNvPr>
              <p:cNvSpPr txBox="1"/>
              <p:nvPr/>
            </p:nvSpPr>
            <p:spPr>
              <a:xfrm>
                <a:off x="6290553" y="1772240"/>
                <a:ext cx="162736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Примем гипотезу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AC611E-26A3-1945-B2EB-D041E8437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553" y="1772240"/>
                <a:ext cx="1627369" cy="738664"/>
              </a:xfrm>
              <a:prstGeom prst="rect">
                <a:avLst/>
              </a:prstGeom>
              <a:blipFill>
                <a:blip r:embed="rId4"/>
                <a:stretch>
                  <a:fillRect l="-1550" t="-1695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345F3F6-64D8-5741-9BD9-D518E232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8" r="8845"/>
          <a:stretch/>
        </p:blipFill>
        <p:spPr>
          <a:xfrm>
            <a:off x="5453513" y="2682143"/>
            <a:ext cx="3411994" cy="20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42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FE32-AB18-9B4C-89F7-F3180126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ARIMA - SARIMA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5B6C6B1-924F-BE47-9C93-B3AEEA51EF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862318"/>
                  </p:ext>
                </p:extLst>
              </p:nvPr>
            </p:nvGraphicFramePr>
            <p:xfrm>
              <a:off x="667966" y="1426624"/>
              <a:ext cx="8028561" cy="71672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34190">
                      <a:extLst>
                        <a:ext uri="{9D8B030D-6E8A-4147-A177-3AD203B41FA5}">
                          <a16:colId xmlns:a16="http://schemas.microsoft.com/office/drawing/2014/main" val="2139014238"/>
                        </a:ext>
                      </a:extLst>
                    </a:gridCol>
                    <a:gridCol w="5594371">
                      <a:extLst>
                        <a:ext uri="{9D8B030D-6E8A-4147-A177-3AD203B41FA5}">
                          <a16:colId xmlns:a16="http://schemas.microsoft.com/office/drawing/2014/main" val="34461205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ARIMA</a:t>
                          </a:r>
                          <a:br>
                            <a:rPr lang="en-US" b="1" dirty="0"/>
                          </a:br>
                          <a:r>
                            <a:rPr lang="en-US" b="1" dirty="0"/>
                            <a:t>(p, q, d, P, Q, D, s):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99022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5B6C6B1-924F-BE47-9C93-B3AEEA51EF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862318"/>
                  </p:ext>
                </p:extLst>
              </p:nvPr>
            </p:nvGraphicFramePr>
            <p:xfrm>
              <a:off x="667966" y="1426624"/>
              <a:ext cx="8028561" cy="71672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34190">
                      <a:extLst>
                        <a:ext uri="{9D8B030D-6E8A-4147-A177-3AD203B41FA5}">
                          <a16:colId xmlns:a16="http://schemas.microsoft.com/office/drawing/2014/main" val="2139014238"/>
                        </a:ext>
                      </a:extLst>
                    </a:gridCol>
                    <a:gridCol w="5594371">
                      <a:extLst>
                        <a:ext uri="{9D8B030D-6E8A-4147-A177-3AD203B41FA5}">
                          <a16:colId xmlns:a16="http://schemas.microsoft.com/office/drawing/2014/main" val="3446120530"/>
                        </a:ext>
                      </a:extLst>
                    </a:gridCol>
                  </a:tblGrid>
                  <a:tr h="716725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ARIMA</a:t>
                          </a:r>
                          <a:br>
                            <a:rPr lang="en-US" b="1" dirty="0"/>
                          </a:br>
                          <a:r>
                            <a:rPr lang="en-US" b="1" dirty="0"/>
                            <a:t>(p, q, d, P, Q, D, s):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2"/>
                          <a:stretch>
                            <a:fillRect l="-43537" t="-91228" b="-1438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99022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B087B12-2571-C74E-8B5B-4CBCDE47CD2E}"/>
              </a:ext>
            </a:extLst>
          </p:cNvPr>
          <p:cNvSpPr txBox="1"/>
          <p:nvPr/>
        </p:nvSpPr>
        <p:spPr>
          <a:xfrm>
            <a:off x="667966" y="2439030"/>
            <a:ext cx="4758034" cy="2320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dirty="0"/>
              <a:t> — </a:t>
            </a:r>
            <a:r>
              <a:rPr lang="ru-RU" dirty="0"/>
              <a:t>порядок модели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AR(p)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dirty="0"/>
              <a:t> — </a:t>
            </a:r>
            <a:r>
              <a:rPr lang="ru-RU" dirty="0"/>
              <a:t>порядок интегрирования исходных данных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US" dirty="0"/>
              <a:t> — </a:t>
            </a:r>
            <a:r>
              <a:rPr lang="ru-RU" dirty="0"/>
              <a:t>порядок модели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MA(q)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dirty="0"/>
              <a:t> — </a:t>
            </a:r>
            <a:r>
              <a:rPr lang="ru-RU" dirty="0"/>
              <a:t>порядок сезонной составляющей</a:t>
            </a:r>
            <a:r>
              <a:rPr lang="en-US" dirty="0"/>
              <a:t>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SAR(P)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dirty="0"/>
              <a:t> — </a:t>
            </a:r>
            <a:r>
              <a:rPr lang="ru-RU" dirty="0"/>
              <a:t>порядок интегрирования сезонной составляющей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US" dirty="0"/>
              <a:t> — </a:t>
            </a:r>
            <a:r>
              <a:rPr lang="ru-RU" dirty="0"/>
              <a:t>порядок сезонной составляющей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SMA(Q)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dirty="0"/>
              <a:t> — </a:t>
            </a:r>
            <a:r>
              <a:rPr lang="ru-RU" dirty="0"/>
              <a:t>размерность сезонности(месяц, квартал и т.д.)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44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FE32-AB18-9B4C-89F7-F3180126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ARIMA - SARIMA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87B12-2571-C74E-8B5B-4CBCDE47CD2E}"/>
              </a:ext>
            </a:extLst>
          </p:cNvPr>
          <p:cNvSpPr txBox="1"/>
          <p:nvPr/>
        </p:nvSpPr>
        <p:spPr>
          <a:xfrm>
            <a:off x="500550" y="953940"/>
            <a:ext cx="8142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pmdarima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pmd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pmd</a:t>
            </a:r>
            <a:r>
              <a:rPr lang="en-US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auto_arima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currency</a:t>
            </a:r>
            <a:r>
              <a:rPr lang="en-US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.GEMS_GEMS_SPENT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[: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'2018-02-01’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lvl="1"/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		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start_p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start_q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adf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		m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seasonal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trace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5B476-B517-874A-9285-2D2AF207E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4" t="6399" r="9007" b="3618"/>
          <a:stretch/>
        </p:blipFill>
        <p:spPr>
          <a:xfrm>
            <a:off x="269914" y="2134160"/>
            <a:ext cx="6254104" cy="2678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F1F6C-32D4-884D-982A-17E5B8641B3B}"/>
              </a:ext>
            </a:extLst>
          </p:cNvPr>
          <p:cNvSpPr txBox="1"/>
          <p:nvPr/>
        </p:nvSpPr>
        <p:spPr>
          <a:xfrm>
            <a:off x="6669636" y="2350563"/>
            <a:ext cx="220445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Best model</a:t>
            </a:r>
          </a:p>
          <a:p>
            <a:endParaRPr lang="en-US" dirty="0"/>
          </a:p>
          <a:p>
            <a:r>
              <a:rPr lang="en-US" dirty="0"/>
              <a:t>SARIMA(5,0,3)(2,0,2)[12]</a:t>
            </a:r>
          </a:p>
          <a:p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dirty="0"/>
              <a:t> =5</a:t>
            </a:r>
          </a:p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dirty="0"/>
              <a:t> =0</a:t>
            </a:r>
            <a:endParaRPr lang="ru-RU" dirty="0"/>
          </a:p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q </a:t>
            </a:r>
            <a:r>
              <a:rPr lang="en-US" dirty="0"/>
              <a:t>=3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dirty="0"/>
              <a:t> =2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dirty="0"/>
              <a:t> =0</a:t>
            </a:r>
            <a:endParaRPr lang="ru-RU" dirty="0"/>
          </a:p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US" dirty="0"/>
              <a:t> =2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dirty="0"/>
              <a:t> =12</a:t>
            </a:r>
          </a:p>
        </p:txBody>
      </p:sp>
    </p:spTree>
    <p:extLst>
      <p:ext uri="{BB962C8B-B14F-4D97-AF65-F5344CB8AC3E}">
        <p14:creationId xmlns:p14="http://schemas.microsoft.com/office/powerpoint/2010/main" val="4154641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5400" dirty="0" err="1">
                <a:latin typeface="Roboto"/>
                <a:ea typeface="Roboto"/>
                <a:cs typeface="Roboto"/>
                <a:sym typeface="Roboto"/>
              </a:rPr>
              <a:t>XGBoost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9016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5B826F-3E8A-8441-BF2E-8A88C03C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regressor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C86D0-5B9B-D945-944F-F80B045AB206}"/>
              </a:ext>
            </a:extLst>
          </p:cNvPr>
          <p:cNvSpPr txBox="1"/>
          <p:nvPr/>
        </p:nvSpPr>
        <p:spPr>
          <a:xfrm>
            <a:off x="1121923" y="1018161"/>
            <a:ext cx="78534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XGBRegressor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seed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model_seed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n_estimators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n_estimators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max_depth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max_depth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min_child_weight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min_child_weight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subsample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subsample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colsample_bytree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colsample_bytree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colsample_bylevel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colsample_bylevel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gamma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gamma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F1398-727C-6D49-B621-9BCFBB155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4" r="7069" b="9023"/>
          <a:stretch/>
        </p:blipFill>
        <p:spPr>
          <a:xfrm>
            <a:off x="651348" y="2516221"/>
            <a:ext cx="2746848" cy="2360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5BC5F-0F82-7448-8C4A-1F044641A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58" r="7736" b="8530"/>
          <a:stretch/>
        </p:blipFill>
        <p:spPr>
          <a:xfrm>
            <a:off x="5177952" y="2571750"/>
            <a:ext cx="2552295" cy="2241026"/>
          </a:xfrm>
          <a:prstGeom prst="rect">
            <a:avLst/>
          </a:prstGeo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0A3BA3E9-36B0-DA4C-BBCD-486A1429B842}"/>
              </a:ext>
            </a:extLst>
          </p:cNvPr>
          <p:cNvSpPr/>
          <p:nvPr/>
        </p:nvSpPr>
        <p:spPr>
          <a:xfrm>
            <a:off x="3891063" y="3365770"/>
            <a:ext cx="978408" cy="484632"/>
          </a:xfrm>
          <a:prstGeom prst="stripedRightArrow">
            <a:avLst>
              <a:gd name="adj1" fmla="val 47324"/>
              <a:gd name="adj2" fmla="val 50000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24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5B826F-3E8A-8441-BF2E-8A88C03C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regressor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F64A-34E5-8F4C-BF41-11F675D9A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0" t="9494" r="8652" b="8377"/>
          <a:stretch/>
        </p:blipFill>
        <p:spPr>
          <a:xfrm>
            <a:off x="1029510" y="888460"/>
            <a:ext cx="7084979" cy="3479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728EB3-457A-1040-A8C8-A0E93F8AE6AC}"/>
              </a:ext>
            </a:extLst>
          </p:cNvPr>
          <p:cNvSpPr txBox="1"/>
          <p:nvPr/>
        </p:nvSpPr>
        <p:spPr>
          <a:xfrm>
            <a:off x="784698" y="4504999"/>
            <a:ext cx="7269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https://medium.com/@redeaddiscolll/forecasting-stock-prices-with-xgboost-0b79fdcdd9ae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48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6E0E91-2E5A-D648-9276-7A0590FF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LSTM, GRU</a:t>
            </a:r>
          </a:p>
        </p:txBody>
      </p:sp>
    </p:spTree>
    <p:extLst>
      <p:ext uri="{BB962C8B-B14F-4D97-AF65-F5344CB8AC3E}">
        <p14:creationId xmlns:p14="http://schemas.microsoft.com/office/powerpoint/2010/main" val="1139032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(long short term memory)</a:t>
            </a:r>
          </a:p>
        </p:txBody>
      </p:sp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F453E37E-1705-4B4F-A63A-19222105D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7" t="24167" r="6032"/>
          <a:stretch/>
        </p:blipFill>
        <p:spPr>
          <a:xfrm>
            <a:off x="381000" y="1123949"/>
            <a:ext cx="7924799" cy="32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71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76701-B80B-6C44-96D8-9774CBF53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7"/>
          <a:stretch/>
        </p:blipFill>
        <p:spPr>
          <a:xfrm>
            <a:off x="685800" y="1123950"/>
            <a:ext cx="4720161" cy="3126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7BB596-01BA-0848-963F-090935FC04BC}"/>
                  </a:ext>
                </a:extLst>
              </p:cNvPr>
              <p:cNvSpPr txBox="1"/>
              <p:nvPr/>
            </p:nvSpPr>
            <p:spPr>
              <a:xfrm>
                <a:off x="1828800" y="2724150"/>
                <a:ext cx="1552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7BB596-01BA-0848-963F-090935FC0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724150"/>
                <a:ext cx="155299" cy="184666"/>
              </a:xfrm>
              <a:prstGeom prst="rect">
                <a:avLst/>
              </a:prstGeom>
              <a:blipFill>
                <a:blip r:embed="rId3"/>
                <a:stretch>
                  <a:fillRect l="-41667" r="-166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F29929-E38F-9647-9431-4C4867526B3D}"/>
                  </a:ext>
                </a:extLst>
              </p:cNvPr>
              <p:cNvSpPr txBox="1"/>
              <p:nvPr/>
            </p:nvSpPr>
            <p:spPr>
              <a:xfrm>
                <a:off x="2321667" y="2724150"/>
                <a:ext cx="1424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F29929-E38F-9647-9431-4C4867526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67" y="2724150"/>
                <a:ext cx="142475" cy="184666"/>
              </a:xfrm>
              <a:prstGeom prst="rect">
                <a:avLst/>
              </a:prstGeom>
              <a:blipFill>
                <a:blip r:embed="rId4"/>
                <a:stretch>
                  <a:fillRect l="-16667" r="-8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05331-3110-0344-BF47-35E2AE54205B}"/>
                  </a:ext>
                </a:extLst>
              </p:cNvPr>
              <p:cNvSpPr txBox="1"/>
              <p:nvPr/>
            </p:nvSpPr>
            <p:spPr>
              <a:xfrm>
                <a:off x="2769086" y="2876550"/>
                <a:ext cx="176715" cy="188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05331-3110-0344-BF47-35E2AE542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086" y="2876550"/>
                <a:ext cx="176715" cy="188450"/>
              </a:xfrm>
              <a:prstGeom prst="rect">
                <a:avLst/>
              </a:prstGeom>
              <a:blipFill>
                <a:blip r:embed="rId5"/>
                <a:stretch>
                  <a:fillRect l="-13333" r="-666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47D54-EF07-C24F-BA90-F9B0F54C8604}"/>
                  </a:ext>
                </a:extLst>
              </p:cNvPr>
              <p:cNvSpPr txBox="1"/>
              <p:nvPr/>
            </p:nvSpPr>
            <p:spPr>
              <a:xfrm>
                <a:off x="3333935" y="2724150"/>
                <a:ext cx="1712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47D54-EF07-C24F-BA90-F9B0F54C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35" y="2724150"/>
                <a:ext cx="171265" cy="184666"/>
              </a:xfrm>
              <a:prstGeom prst="rect">
                <a:avLst/>
              </a:prstGeom>
              <a:blipFill>
                <a:blip r:embed="rId6"/>
                <a:stretch>
                  <a:fillRect l="-14286" r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CA607-B634-C64C-A68D-90A964660CBA}"/>
                  </a:ext>
                </a:extLst>
              </p:cNvPr>
              <p:cNvSpPr txBox="1"/>
              <p:nvPr/>
            </p:nvSpPr>
            <p:spPr>
              <a:xfrm>
                <a:off x="5748393" y="1397619"/>
                <a:ext cx="3067443" cy="295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CA607-B634-C64C-A68D-90A964660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393" y="1397619"/>
                <a:ext cx="3067443" cy="2957861"/>
              </a:xfrm>
              <a:prstGeom prst="rect">
                <a:avLst/>
              </a:prstGeom>
              <a:blipFill>
                <a:blip r:embed="rId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A15971F-255F-3245-A050-23337801BEA3}"/>
              </a:ext>
            </a:extLst>
          </p:cNvPr>
          <p:cNvSpPr txBox="1"/>
          <p:nvPr/>
        </p:nvSpPr>
        <p:spPr>
          <a:xfrm>
            <a:off x="1966265" y="4016553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gate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E34476-963F-B943-BA3C-68CD41075E4D}"/>
              </a:ext>
            </a:extLst>
          </p:cNvPr>
          <p:cNvCxnSpPr>
            <a:cxnSpLocks/>
          </p:cNvCxnSpPr>
          <p:nvPr/>
        </p:nvCxnSpPr>
        <p:spPr>
          <a:xfrm flipH="1" flipV="1">
            <a:off x="2550586" y="3337375"/>
            <a:ext cx="72504" cy="7590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76E652-E103-8A4B-87E6-4513B39EE2C3}"/>
              </a:ext>
            </a:extLst>
          </p:cNvPr>
          <p:cNvSpPr txBox="1"/>
          <p:nvPr/>
        </p:nvSpPr>
        <p:spPr>
          <a:xfrm>
            <a:off x="267526" y="2719769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gate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8C801A-CA3D-294C-9E70-8066BBE447F9}"/>
              </a:ext>
            </a:extLst>
          </p:cNvPr>
          <p:cNvCxnSpPr>
            <a:cxnSpLocks/>
          </p:cNvCxnSpPr>
          <p:nvPr/>
        </p:nvCxnSpPr>
        <p:spPr>
          <a:xfrm>
            <a:off x="1219200" y="3065000"/>
            <a:ext cx="687249" cy="1163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1D0A8A-F8F9-1F46-A19E-0A51A55609A4}"/>
              </a:ext>
            </a:extLst>
          </p:cNvPr>
          <p:cNvSpPr txBox="1"/>
          <p:nvPr/>
        </p:nvSpPr>
        <p:spPr>
          <a:xfrm>
            <a:off x="2769086" y="4343802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modulation </a:t>
            </a:r>
            <a:br>
              <a:rPr lang="en-US" dirty="0"/>
            </a:br>
            <a:r>
              <a:rPr lang="en-US" dirty="0"/>
              <a:t>gate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D8BB7F-2B84-D841-AFC1-67F224AD04EB}"/>
              </a:ext>
            </a:extLst>
          </p:cNvPr>
          <p:cNvCxnSpPr>
            <a:cxnSpLocks/>
          </p:cNvCxnSpPr>
          <p:nvPr/>
        </p:nvCxnSpPr>
        <p:spPr>
          <a:xfrm flipH="1" flipV="1">
            <a:off x="3107027" y="3337375"/>
            <a:ext cx="512117" cy="10572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473864-D500-1541-8202-B37870246A73}"/>
              </a:ext>
            </a:extLst>
          </p:cNvPr>
          <p:cNvSpPr txBox="1"/>
          <p:nvPr/>
        </p:nvSpPr>
        <p:spPr>
          <a:xfrm>
            <a:off x="4037418" y="3927854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gate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95E408-4F5D-3C43-BE98-0918B728BF0B}"/>
              </a:ext>
            </a:extLst>
          </p:cNvPr>
          <p:cNvCxnSpPr>
            <a:cxnSpLocks/>
          </p:cNvCxnSpPr>
          <p:nvPr/>
        </p:nvCxnSpPr>
        <p:spPr>
          <a:xfrm flipH="1" flipV="1">
            <a:off x="3623314" y="3258434"/>
            <a:ext cx="852986" cy="7581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80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(gated recurrent unit)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BDDA7-1838-A34F-A825-0C2E37EE3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426624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4" y="2049300"/>
            <a:ext cx="2917475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обсуждаем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lang="en-US"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# OTUS ML Advanced-2024-01</a:t>
            </a:r>
            <a:endParaRPr sz="15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DC1A-2F6B-8343-9082-019FE241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Добавим слоев</a:t>
            </a:r>
            <a:endParaRPr lang="en-US" dirty="0"/>
          </a:p>
        </p:txBody>
      </p:sp>
      <p:pic>
        <p:nvPicPr>
          <p:cNvPr id="3" name="Google Shape;843;p96">
            <a:extLst>
              <a:ext uri="{FF2B5EF4-FFF2-40B4-BE49-F238E27FC236}">
                <a16:creationId xmlns:a16="http://schemas.microsoft.com/office/drawing/2014/main" id="{D77DC590-4898-2F49-95EF-F249E94252A0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257300" y="1276350"/>
            <a:ext cx="6629400" cy="3332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986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DC1A-2F6B-8343-9082-019FE241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Добавим </a:t>
            </a:r>
            <a:r>
              <a:rPr lang="en-US" dirty="0"/>
              <a:t>CNN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D5D57B4-F08C-2E47-9553-91A3366E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15" y="940309"/>
            <a:ext cx="6326970" cy="377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88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0727-9C52-5140-8319-F83FF5A0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Объединим подходы </a:t>
            </a:r>
            <a:r>
              <a:rPr lang="en-US" dirty="0"/>
              <a:t>CNN-LSTM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FAD67-E01D-354A-A4C8-885D8113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087" y="1063556"/>
            <a:ext cx="3615826" cy="37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57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E5CFC2-3933-0046-BE05-F8443DF2B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8" b="9971"/>
          <a:stretch/>
        </p:blipFill>
        <p:spPr>
          <a:xfrm>
            <a:off x="609600" y="1365068"/>
            <a:ext cx="7546494" cy="3509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3A6B4-A1CB-C242-B17E-1BCBAC90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5E939-9B00-034E-A291-7A3A64044652}"/>
              </a:ext>
            </a:extLst>
          </p:cNvPr>
          <p:cNvSpPr txBox="1"/>
          <p:nvPr/>
        </p:nvSpPr>
        <p:spPr>
          <a:xfrm>
            <a:off x="1143000" y="246096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18B17-4DB4-6245-A9CB-98768997667C}"/>
              </a:ext>
            </a:extLst>
          </p:cNvPr>
          <p:cNvSpPr txBox="1"/>
          <p:nvPr/>
        </p:nvSpPr>
        <p:spPr>
          <a:xfrm>
            <a:off x="2362200" y="1752076"/>
            <a:ext cx="10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CB8FB-FBC2-2245-BA1A-D592E7D88C12}"/>
              </a:ext>
            </a:extLst>
          </p:cNvPr>
          <p:cNvSpPr txBox="1"/>
          <p:nvPr/>
        </p:nvSpPr>
        <p:spPr>
          <a:xfrm>
            <a:off x="3570531" y="147873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EE987-327B-8F49-BDE5-71D05D8367B3}"/>
              </a:ext>
            </a:extLst>
          </p:cNvPr>
          <p:cNvSpPr txBox="1"/>
          <p:nvPr/>
        </p:nvSpPr>
        <p:spPr>
          <a:xfrm>
            <a:off x="4267200" y="1290797"/>
            <a:ext cx="1409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Bi-LSTM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101B7-22E2-F04E-A6F1-042CCDA40A06}"/>
              </a:ext>
            </a:extLst>
          </p:cNvPr>
          <p:cNvSpPr txBox="1"/>
          <p:nvPr/>
        </p:nvSpPr>
        <p:spPr>
          <a:xfrm>
            <a:off x="5308537" y="961274"/>
            <a:ext cx="101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Encoder-decoder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708E9-F684-824A-BF13-FEF044ABECB3}"/>
              </a:ext>
            </a:extLst>
          </p:cNvPr>
          <p:cNvSpPr txBox="1"/>
          <p:nvPr/>
        </p:nvSpPr>
        <p:spPr>
          <a:xfrm>
            <a:off x="6497282" y="1081519"/>
            <a:ext cx="193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Transformer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30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6E0E91-2E5A-D648-9276-7A0590FF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архитектуры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76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E42C-2088-024D-ADB6-947BE0F8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N-BEATS (2020)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77253-752C-E74F-A257-2541C5C5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77" y="905868"/>
            <a:ext cx="5447489" cy="3588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B71B66-C7E6-DF4E-A84A-0B18600F70F5}"/>
              </a:ext>
            </a:extLst>
          </p:cNvPr>
          <p:cNvSpPr txBox="1"/>
          <p:nvPr/>
        </p:nvSpPr>
        <p:spPr>
          <a:xfrm>
            <a:off x="376136" y="4649821"/>
            <a:ext cx="8159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https://towardsdatascience.com/the-easiest-way-to-forecast-time-series-using-n-beats-d778fcc2ba60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518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5534F-1874-8243-B3C1-D85EE76F4E50}"/>
              </a:ext>
            </a:extLst>
          </p:cNvPr>
          <p:cNvSpPr txBox="1"/>
          <p:nvPr/>
        </p:nvSpPr>
        <p:spPr>
          <a:xfrm>
            <a:off x="291830" y="4504999"/>
            <a:ext cx="838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https://towardsdatascience.com/part-10-discovering-multidimensional-time-series-motifs-45da53b594bb</a:t>
            </a:r>
            <a:r>
              <a:rPr lang="en-US" dirty="0"/>
              <a:t> </a:t>
            </a:r>
          </a:p>
        </p:txBody>
      </p:sp>
      <p:pic>
        <p:nvPicPr>
          <p:cNvPr id="4098" name="Picture 2" descr="STUMPY Logo">
            <a:extLst>
              <a:ext uri="{FF2B5EF4-FFF2-40B4-BE49-F238E27FC236}">
                <a16:creationId xmlns:a16="http://schemas.microsoft.com/office/drawing/2014/main" id="{788A4117-7EDD-024A-9A83-976A4FC1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29" y="238404"/>
            <a:ext cx="2787637" cy="9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867788-422E-AF40-BB5F-7EDCAF0EC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73" y="1392941"/>
            <a:ext cx="7215053" cy="2705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B88F0-FAD7-4546-ABF9-89B9AE784EC9}"/>
              </a:ext>
            </a:extLst>
          </p:cNvPr>
          <p:cNvSpPr txBox="1"/>
          <p:nvPr/>
        </p:nvSpPr>
        <p:spPr>
          <a:xfrm>
            <a:off x="3079466" y="521694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(2020)</a:t>
            </a:r>
          </a:p>
        </p:txBody>
      </p:sp>
    </p:spTree>
    <p:extLst>
      <p:ext uri="{BB962C8B-B14F-4D97-AF65-F5344CB8AC3E}">
        <p14:creationId xmlns:p14="http://schemas.microsoft.com/office/powerpoint/2010/main" val="2232008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925F-A683-1549-82BD-4386449E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TS2Vec encoder (2021)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0C9B2B-9C5E-5147-97BE-9EC12A70B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87" y="878674"/>
            <a:ext cx="6173822" cy="35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8B62EB-82F1-8044-BEB3-5D4D4FBBE41C}"/>
              </a:ext>
            </a:extLst>
          </p:cNvPr>
          <p:cNvSpPr txBox="1"/>
          <p:nvPr/>
        </p:nvSpPr>
        <p:spPr>
          <a:xfrm>
            <a:off x="156968" y="4351111"/>
            <a:ext cx="8864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https://arxiv.org/abs/2106.10466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https://medium.com/@findalexli/ts2vec-review-towards-universial-time-series-representation-learning-with-hierarchical-contra-c50dd789e85c</a:t>
            </a:r>
            <a:r>
              <a:rPr lang="en-US" sz="11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83975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4C8976-6E21-664B-81C8-BFB7E54F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</a:t>
            </a:r>
            <a:r>
              <a:rPr lang="en-US" dirty="0" err="1"/>
              <a:t>HiTS</a:t>
            </a:r>
            <a:r>
              <a:rPr lang="en-US" dirty="0"/>
              <a:t> (2022)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EA355-F2C2-6344-AA73-56097671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31" y="1052118"/>
            <a:ext cx="7211438" cy="38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AA5C-26F9-164D-B2E7-5E278376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ETNA (2022, Tinkoff bank)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C2EB3-943B-C34B-B165-91435168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20" y="991185"/>
            <a:ext cx="5782959" cy="329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12674C-F960-644A-BFE2-780C5B866F58}"/>
              </a:ext>
            </a:extLst>
          </p:cNvPr>
          <p:cNvSpPr txBox="1"/>
          <p:nvPr/>
        </p:nvSpPr>
        <p:spPr>
          <a:xfrm>
            <a:off x="500550" y="4448783"/>
            <a:ext cx="4467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https://habr.com/ru/companies/tinkoff/articles/598823/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https://etna-docs.netlify.app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224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Карта курса</a:t>
            </a:r>
            <a:endParaRPr/>
          </a:p>
        </p:txBody>
      </p:sp>
      <p:sp>
        <p:nvSpPr>
          <p:cNvPr id="179" name="Google Shape;179;p34"/>
          <p:cNvSpPr/>
          <p:nvPr/>
        </p:nvSpPr>
        <p:spPr>
          <a:xfrm>
            <a:off x="3142495" y="746824"/>
            <a:ext cx="24732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1236998" y="1668154"/>
            <a:ext cx="220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 Временные ряды</a:t>
            </a:r>
            <a:endParaRPr sz="16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166456" y="2471705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Графы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541985" y="166408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системы. Задача ранжирования</a:t>
            </a:r>
            <a:endParaRPr sz="11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1"/>
          </p:cNvCxnSpPr>
          <p:nvPr/>
        </p:nvCxnSpPr>
        <p:spPr>
          <a:xfrm rot="10800000" flipV="1">
            <a:off x="1236999" y="1036474"/>
            <a:ext cx="1905497" cy="921330"/>
          </a:xfrm>
          <a:prstGeom prst="curvedConnector3">
            <a:avLst>
              <a:gd name="adj1" fmla="val 11199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5" name="Google Shape;185;p34"/>
          <p:cNvSpPr/>
          <p:nvPr/>
        </p:nvSpPr>
        <p:spPr>
          <a:xfrm>
            <a:off x="654006" y="2471705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Bayesian Learning, PyMC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 flipV="1">
            <a:off x="3440198" y="1953730"/>
            <a:ext cx="2101787" cy="407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015185" y="1953730"/>
            <a:ext cx="121871" cy="807625"/>
          </a:xfrm>
          <a:prstGeom prst="curvedConnector3">
            <a:avLst>
              <a:gd name="adj1" fmla="val 28757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37706" y="2761355"/>
            <a:ext cx="142875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9" name="Google Shape;189;p34"/>
          <p:cNvSpPr/>
          <p:nvPr/>
        </p:nvSpPr>
        <p:spPr>
          <a:xfrm>
            <a:off x="705553" y="3376610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89;p34">
            <a:extLst>
              <a:ext uri="{FF2B5EF4-FFF2-40B4-BE49-F238E27FC236}">
                <a16:creationId xmlns:a16="http://schemas.microsoft.com/office/drawing/2014/main" id="{52C99CEE-600A-4040-873A-1F7CC7ABFF8F}"/>
              </a:ext>
            </a:extLst>
          </p:cNvPr>
          <p:cNvSpPr/>
          <p:nvPr/>
        </p:nvSpPr>
        <p:spPr>
          <a:xfrm>
            <a:off x="5109906" y="3365815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Production. </a:t>
            </a:r>
            <a:r>
              <a:rPr lang="en-US" sz="13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2949241" y="422341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7" y="2761356"/>
            <a:ext cx="51547" cy="904905"/>
          </a:xfrm>
          <a:prstGeom prst="curvedConnector3">
            <a:avLst>
              <a:gd name="adj1" fmla="val 54347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2" idx="1"/>
            <a:endCxn id="189" idx="3"/>
          </p:cNvCxnSpPr>
          <p:nvPr/>
        </p:nvCxnSpPr>
        <p:spPr>
          <a:xfrm rot="10800000" flipV="1">
            <a:off x="3789254" y="3655464"/>
            <a:ext cx="1320653" cy="1079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1" name="Google Shape;188;p34">
            <a:extLst>
              <a:ext uri="{FF2B5EF4-FFF2-40B4-BE49-F238E27FC236}">
                <a16:creationId xmlns:a16="http://schemas.microsoft.com/office/drawing/2014/main" id="{A0B9D976-E244-BA43-8D84-FDEB5907DADF}"/>
              </a:ext>
            </a:extLst>
          </p:cNvPr>
          <p:cNvCxnSpPr>
            <a:cxnSpLocks/>
            <a:stCxn id="32" idx="3"/>
            <a:endCxn id="34" idx="3"/>
          </p:cNvCxnSpPr>
          <p:nvPr/>
        </p:nvCxnSpPr>
        <p:spPr>
          <a:xfrm flipH="1">
            <a:off x="6032941" y="3655465"/>
            <a:ext cx="2160665" cy="857602"/>
          </a:xfrm>
          <a:prstGeom prst="curvedConnector3">
            <a:avLst>
              <a:gd name="adj1" fmla="val -1058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12274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4F8D-4033-B246-AE96-8029B74A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PatchTST</a:t>
            </a:r>
            <a:r>
              <a:rPr lang="en-US" dirty="0"/>
              <a:t> (2023)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F1DA3-E378-0147-9714-50B74E38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07" y="868991"/>
            <a:ext cx="5107585" cy="394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89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9838-04B6-644B-ADA8-0A299AEA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TiDe</a:t>
            </a:r>
            <a:r>
              <a:rPr lang="en-US" dirty="0"/>
              <a:t> (2023)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53CC7-0482-C343-BF78-886A05C53FB8}"/>
              </a:ext>
            </a:extLst>
          </p:cNvPr>
          <p:cNvSpPr txBox="1"/>
          <p:nvPr/>
        </p:nvSpPr>
        <p:spPr>
          <a:xfrm>
            <a:off x="500550" y="4504999"/>
            <a:ext cx="6460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https://towardsdatascience.com/time-series-forecasting-with-tide-b043acc60f79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99938-731B-814A-8123-EE906089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46" y="465167"/>
            <a:ext cx="4601637" cy="39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77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0DB3-3576-E14E-B04D-56E730CA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TimesNet</a:t>
            </a:r>
            <a:r>
              <a:rPr lang="en-US" dirty="0"/>
              <a:t> (2023)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AF8C8-37A5-DB44-8EF3-3FB2F6D99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019"/>
            <a:ext cx="9144000" cy="29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61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C3B2-BCB9-E044-851E-452B1CA3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TsMixter</a:t>
            </a:r>
            <a:r>
              <a:rPr lang="en-US" dirty="0"/>
              <a:t> (2023)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D57D8-1E4D-2C4A-AB3A-A2684F63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194" y="664007"/>
            <a:ext cx="4575793" cy="3815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5B86D-1A34-4140-AD83-7D303B98FBFE}"/>
              </a:ext>
            </a:extLst>
          </p:cNvPr>
          <p:cNvSpPr txBox="1"/>
          <p:nvPr/>
        </p:nvSpPr>
        <p:spPr>
          <a:xfrm>
            <a:off x="277394" y="4683056"/>
            <a:ext cx="8589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https://ai.gopubby.com/understanding-tsmixer-google-ais-new-all-mlp-architecture-for-time-series-forecasting-c7f3f7a7a682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6824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A8D41E-AA78-D74B-B1EE-C09ECF26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TimeGPT</a:t>
            </a:r>
            <a:r>
              <a:rPr lang="en-US" dirty="0"/>
              <a:t> (2023)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F6017-498E-9147-8906-51682902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271" y="471568"/>
            <a:ext cx="5407879" cy="2206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F2F8D8-3792-434C-A016-17FA2D4E9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8" y="2677868"/>
            <a:ext cx="6718453" cy="2206299"/>
          </a:xfrm>
          <a:prstGeom prst="rect">
            <a:avLst/>
          </a:prstGeom>
        </p:spPr>
      </p:pic>
      <p:sp>
        <p:nvSpPr>
          <p:cNvPr id="9" name="Bent Arrow 8">
            <a:extLst>
              <a:ext uri="{FF2B5EF4-FFF2-40B4-BE49-F238E27FC236}">
                <a16:creationId xmlns:a16="http://schemas.microsoft.com/office/drawing/2014/main" id="{1FFC3DDF-A894-5F42-9F88-A9EA6E7B38DB}"/>
              </a:ext>
            </a:extLst>
          </p:cNvPr>
          <p:cNvSpPr/>
          <p:nvPr/>
        </p:nvSpPr>
        <p:spPr>
          <a:xfrm rot="16200000" flipH="1">
            <a:off x="2243847" y="1730502"/>
            <a:ext cx="813816" cy="868680"/>
          </a:xfrm>
          <a:prstGeom prst="ben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63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A8D41E-AA78-D74B-B1EE-C09ECF26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TimeGPT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62ECE-64EB-3249-BD48-369DFAE1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025" y="940688"/>
            <a:ext cx="6133949" cy="3443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F5D9C-E318-334E-971B-1B0C2587674E}"/>
              </a:ext>
            </a:extLst>
          </p:cNvPr>
          <p:cNvSpPr txBox="1"/>
          <p:nvPr/>
        </p:nvSpPr>
        <p:spPr>
          <a:xfrm>
            <a:off x="380062" y="4504999"/>
            <a:ext cx="876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https://towardsdatascience.com/timegpt-the-first-foundation-model-for-time-series-forecasting-bf0a75e63b3a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64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7DC9-2AC4-A342-BE24-03F91DE6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Llama (2024)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64C25-D5A2-F441-9E98-2F936106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1" y="878673"/>
            <a:ext cx="3599234" cy="3679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7BF6A0-EABA-534E-9794-81FDC4AE999C}"/>
              </a:ext>
            </a:extLst>
          </p:cNvPr>
          <p:cNvSpPr txBox="1"/>
          <p:nvPr/>
        </p:nvSpPr>
        <p:spPr>
          <a:xfrm>
            <a:off x="500550" y="4557890"/>
            <a:ext cx="7951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https://towardsdatascience.com/lag-llama-open-source-foundation-model-for-time-series-forecasting-9afdfaf2bd7c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0693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704" name="Google Shape;70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6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6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5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>
                <a:latin typeface="Roboto"/>
                <a:ea typeface="Roboto"/>
                <a:cs typeface="Roboto"/>
                <a:sym typeface="Roboto"/>
              </a:rPr>
              <a:t>Литература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400425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Time-series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093043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Извлечение признаков.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Fourier 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и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Wavelet transformation, </a:t>
            </a:r>
            <a:br>
              <a:rPr lang="ru-RU" sz="1200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</a:b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Automatic Feature generation -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tsfresh</a:t>
            </a:r>
            <a:endParaRPr sz="1200"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623064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Unsupervised 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подходы: Кластеризация временных рядов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153085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Unsupervised 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подходы: Сегментация временных рядов</a:t>
            </a:r>
            <a:endParaRPr sz="1200"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68310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Прогнозирование временных рядов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713086" y="1777416"/>
            <a:ext cx="60732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448076" y="2042426"/>
            <a:ext cx="113734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183065" y="2307437"/>
            <a:ext cx="166736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18055" y="2572447"/>
            <a:ext cx="219738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83554"/>
              </p:ext>
            </p:extLst>
          </p:nvPr>
        </p:nvGraphicFramePr>
        <p:xfrm>
          <a:off x="5097951" y="549114"/>
          <a:ext cx="2484727" cy="304800"/>
        </p:xfrm>
        <a:graphic>
          <a:graphicData uri="http://schemas.openxmlformats.org/drawingml/2006/table">
            <a:tbl>
              <a:tblPr firstRow="1" bandRow="1"/>
              <a:tblGrid>
                <a:gridCol w="35496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13016" b="13016"/>
          <a:stretch/>
        </p:blipFill>
        <p:spPr>
          <a:xfrm>
            <a:off x="683041" y="202438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3041" y="308442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3"/>
          <a:srcRect t="12581" b="12581"/>
          <a:stretch/>
        </p:blipFill>
        <p:spPr>
          <a:xfrm>
            <a:off x="687921" y="255955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4"/>
          <a:srcRect t="10047" b="10047"/>
          <a:stretch/>
        </p:blipFill>
        <p:spPr>
          <a:xfrm>
            <a:off x="687921" y="3624741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211775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31.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65006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177798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7152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3194584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4369" y="313849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6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25" name="Google Shape;231;p40">
            <a:extLst>
              <a:ext uri="{FF2B5EF4-FFF2-40B4-BE49-F238E27FC236}">
                <a16:creationId xmlns:a16="http://schemas.microsoft.com/office/drawing/2014/main" id="{E76A625E-3AAF-0449-8CB1-BF347E75A486}"/>
              </a:ext>
            </a:extLst>
          </p:cNvPr>
          <p:cNvPicPr preferRelativeResize="0"/>
          <p:nvPr/>
        </p:nvPicPr>
        <p:blipFill>
          <a:blip r:embed="rId3"/>
          <a:srcRect t="12581" b="12581"/>
          <a:stretch/>
        </p:blipFill>
        <p:spPr>
          <a:xfrm>
            <a:off x="5893714" y="119279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F20C2D-DB3B-4542-AC72-5ED1297EB6DD}"/>
              </a:ext>
            </a:extLst>
          </p:cNvPr>
          <p:cNvSpPr txBox="1"/>
          <p:nvPr/>
        </p:nvSpPr>
        <p:spPr>
          <a:xfrm>
            <a:off x="6387504" y="1121794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Виталий</a:t>
            </a:r>
            <a:br>
              <a:rPr lang="ru-RU" dirty="0"/>
            </a:br>
            <a:r>
              <a:rPr lang="ru-RU" dirty="0"/>
              <a:t>Сидоренко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Список литературы</a:t>
            </a:r>
            <a:endParaRPr/>
          </a:p>
        </p:txBody>
      </p:sp>
      <p:sp>
        <p:nvSpPr>
          <p:cNvPr id="718" name="Google Shape;718;p108"/>
          <p:cNvSpPr txBox="1"/>
          <p:nvPr/>
        </p:nvSpPr>
        <p:spPr>
          <a:xfrm>
            <a:off x="500550" y="878674"/>
            <a:ext cx="839199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298450" marR="156464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Сглаживание</a:t>
            </a:r>
            <a:endParaRPr lang="en-US"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156464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ARIMA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298450" marR="156464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SARIMA</a:t>
            </a:r>
            <a:endParaRPr lang="en-US"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156464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Forecasting Stock Prices With </a:t>
            </a:r>
            <a:r>
              <a:rPr lang="en-US" sz="1100" b="0" i="0" u="sng" strike="noStrike" cap="none" dirty="0" err="1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XGBoost</a:t>
            </a:r>
            <a:r>
              <a:rPr lang="en-US" sz="1100" dirty="0"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</a:t>
            </a:r>
            <a:endParaRPr lang="en-US" sz="1100" b="0" i="0" u="sng" strike="noStrike" cap="none" dirty="0">
              <a:solidFill>
                <a:srgbClr val="18B5E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156464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dirty="0"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N-BEATS</a:t>
            </a:r>
            <a:endParaRPr lang="en-US" sz="11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156464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dirty="0"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ETNA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37592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TimesNet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39370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TSMixer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508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PatchTST</a:t>
            </a:r>
            <a:endParaRPr lang="en-US"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508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dirty="0">
                <a:latin typeface="Helvetica Neue"/>
                <a:ea typeface="Helvetica Neue"/>
                <a:cs typeface="Helvetica Neue"/>
                <a:sym typeface="Helvetica Neue"/>
                <a:hlinkClick r:id="rId12"/>
              </a:rPr>
              <a:t>TimeGPT</a:t>
            </a:r>
            <a:endParaRPr lang="en-US" sz="11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508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3"/>
              </a:rPr>
              <a:t>Lag-Llama</a:t>
            </a:r>
            <a:endParaRPr lang="en-US"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508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4"/>
              </a:rPr>
              <a:t>Anomaly detection in time series data with ChatGPT</a:t>
            </a:r>
            <a:endParaRPr lang="en-US"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508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dirty="0">
                <a:latin typeface="Helvetica Neue"/>
                <a:ea typeface="Helvetica Neue"/>
                <a:cs typeface="Helvetica Neue"/>
                <a:sym typeface="Helvetica Neue"/>
                <a:hlinkClick r:id="rId15"/>
              </a:rPr>
              <a:t>TiDE</a:t>
            </a:r>
            <a:endParaRPr lang="en-US" sz="11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508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6"/>
              </a:rPr>
              <a:t>Stumpy</a:t>
            </a:r>
            <a:endParaRPr lang="en-US"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508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7"/>
              </a:rPr>
              <a:t>Generative AI for time-series</a:t>
            </a:r>
            <a:endParaRPr lang="en-US"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508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dirty="0">
                <a:latin typeface="Helvetica Neue"/>
                <a:ea typeface="Helvetica Neue"/>
                <a:cs typeface="Helvetica Neue"/>
                <a:sym typeface="Helvetica Neue"/>
                <a:hlinkClick r:id="rId18"/>
              </a:rPr>
              <a:t>TS2Vec</a:t>
            </a:r>
            <a:endParaRPr lang="en-US" sz="11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5080" lvl="0" indent="-285750" algn="l" rtl="0">
              <a:lnSpc>
                <a:spcPct val="2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9"/>
              </a:rPr>
              <a:t>CNN-LSTM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3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749" name="Google Shape;749;p113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750" name="Google Shape;750;p113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4086B244-0D79-564B-9701-EFD1FDA130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2A9C4-D4D4-8C44-88E9-4EE093D69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208;p48">
            <a:extLst>
              <a:ext uri="{FF2B5EF4-FFF2-40B4-BE49-F238E27FC236}">
                <a16:creationId xmlns:a16="http://schemas.microsoft.com/office/drawing/2014/main" id="{9C472D46-57DE-3346-8C23-7FDA53A246FD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06.03 - </a:t>
            </a:r>
            <a:r>
              <a:rPr lang="ru-RU" dirty="0"/>
              <a:t>Рекомендательные системы на практике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05BE3577-3C7D-6A4A-9D22-01A0FF5B385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Маршрут </a:t>
            </a:r>
            <a:r>
              <a:rPr lang="ru-RU" dirty="0" err="1"/>
              <a:t>вебинара</a:t>
            </a:r>
            <a:endParaRPr dirty="0"/>
          </a:p>
        </p:txBody>
      </p:sp>
      <p:sp>
        <p:nvSpPr>
          <p:cNvPr id="241" name="Google Shape;241;p37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Мотивация</a:t>
            </a:r>
            <a:endParaRPr sz="1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786524" y="259026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Модели сглаживания</a:t>
            </a:r>
          </a:p>
        </p:txBody>
      </p:sp>
      <p:sp>
        <p:nvSpPr>
          <p:cNvPr id="243" name="Google Shape;243;p37"/>
          <p:cNvSpPr/>
          <p:nvPr/>
        </p:nvSpPr>
        <p:spPr>
          <a:xfrm>
            <a:off x="786524" y="305184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SzPts val="1600"/>
            </a:pPr>
            <a:r>
              <a:rPr lang="ru-RU" sz="1400" b="0" i="0" u="none" strike="noStrike" cap="none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Кросс-</a:t>
            </a:r>
            <a:r>
              <a:rPr lang="ru-RU" sz="1400" b="0" i="0" u="none" strike="noStrike" cap="none" dirty="0" err="1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4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792874" y="166710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Стационарность</a:t>
            </a:r>
            <a:endParaRPr sz="14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786525" y="351342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Автокорреляционные модели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786525" y="397499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endParaRPr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1" name="Google Shape;251;p37"/>
          <p:cNvCxnSpPr>
            <a:stCxn id="245" idx="1"/>
            <a:endCxn id="246" idx="1"/>
          </p:cNvCxnSpPr>
          <p:nvPr/>
        </p:nvCxnSpPr>
        <p:spPr>
          <a:xfrm rot="10800000" flipV="1">
            <a:off x="786525" y="3701519"/>
            <a:ext cx="12700" cy="46157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6" name="Google Shape;246;p37">
            <a:extLst>
              <a:ext uri="{FF2B5EF4-FFF2-40B4-BE49-F238E27FC236}">
                <a16:creationId xmlns:a16="http://schemas.microsoft.com/office/drawing/2014/main" id="{039B68E2-F494-BE4B-9700-2BD723009E6D}"/>
              </a:ext>
            </a:extLst>
          </p:cNvPr>
          <p:cNvSpPr/>
          <p:nvPr/>
        </p:nvSpPr>
        <p:spPr>
          <a:xfrm>
            <a:off x="786525" y="44365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Нейросетевые</a:t>
            </a: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модели</a:t>
            </a:r>
            <a:endParaRPr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" name="Google Shape;251;p37">
            <a:extLst>
              <a:ext uri="{FF2B5EF4-FFF2-40B4-BE49-F238E27FC236}">
                <a16:creationId xmlns:a16="http://schemas.microsoft.com/office/drawing/2014/main" id="{ACA36C2E-DCD3-514F-A51B-BBE200FDCDD1}"/>
              </a:ext>
            </a:extLst>
          </p:cNvPr>
          <p:cNvCxnSpPr>
            <a:cxnSpLocks/>
            <a:stCxn id="246" idx="1"/>
            <a:endCxn id="26" idx="1"/>
          </p:cNvCxnSpPr>
          <p:nvPr/>
        </p:nvCxnSpPr>
        <p:spPr>
          <a:xfrm rot="10800000" flipV="1">
            <a:off x="786525" y="4163098"/>
            <a:ext cx="12700" cy="46157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859C2E-CA4F-614A-A4A2-265F96F4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00" y="1672883"/>
            <a:ext cx="4320497" cy="2672536"/>
          </a:xfrm>
          <a:prstGeom prst="rect">
            <a:avLst/>
          </a:prstGeom>
        </p:spPr>
      </p:pic>
      <p:sp>
        <p:nvSpPr>
          <p:cNvPr id="17" name="Google Shape;244;p37">
            <a:extLst>
              <a:ext uri="{FF2B5EF4-FFF2-40B4-BE49-F238E27FC236}">
                <a16:creationId xmlns:a16="http://schemas.microsoft.com/office/drawing/2014/main" id="{D4AAFEF9-484D-CB49-9394-A6E1EE7A728B}"/>
              </a:ext>
            </a:extLst>
          </p:cNvPr>
          <p:cNvSpPr/>
          <p:nvPr/>
        </p:nvSpPr>
        <p:spPr>
          <a:xfrm>
            <a:off x="799225" y="21286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Метрики</a:t>
            </a:r>
            <a:endParaRPr sz="14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" name="Google Shape;251;p37">
            <a:extLst>
              <a:ext uri="{FF2B5EF4-FFF2-40B4-BE49-F238E27FC236}">
                <a16:creationId xmlns:a16="http://schemas.microsoft.com/office/drawing/2014/main" id="{6859908E-4A05-B747-9E53-D1D4114270CD}"/>
              </a:ext>
            </a:extLst>
          </p:cNvPr>
          <p:cNvCxnSpPr>
            <a:cxnSpLocks/>
            <a:stCxn id="243" idx="1"/>
            <a:endCxn id="245" idx="1"/>
          </p:cNvCxnSpPr>
          <p:nvPr/>
        </p:nvCxnSpPr>
        <p:spPr>
          <a:xfrm rot="10800000" flipH="1" flipV="1">
            <a:off x="786523" y="3239940"/>
            <a:ext cx="1" cy="461579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" name="Google Shape;251;p37">
            <a:extLst>
              <a:ext uri="{FF2B5EF4-FFF2-40B4-BE49-F238E27FC236}">
                <a16:creationId xmlns:a16="http://schemas.microsoft.com/office/drawing/2014/main" id="{7B6CD010-F979-3045-BA4E-6D37DE20CBA3}"/>
              </a:ext>
            </a:extLst>
          </p:cNvPr>
          <p:cNvCxnSpPr>
            <a:cxnSpLocks/>
            <a:stCxn id="242" idx="1"/>
            <a:endCxn id="243" idx="1"/>
          </p:cNvCxnSpPr>
          <p:nvPr/>
        </p:nvCxnSpPr>
        <p:spPr>
          <a:xfrm rot="10800000" flipV="1">
            <a:off x="786524" y="2778361"/>
            <a:ext cx="12700" cy="46157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" name="Google Shape;251;p37">
            <a:extLst>
              <a:ext uri="{FF2B5EF4-FFF2-40B4-BE49-F238E27FC236}">
                <a16:creationId xmlns:a16="http://schemas.microsoft.com/office/drawing/2014/main" id="{C7CECD3F-7C7A-0C41-9462-8A4F1E7A4EC0}"/>
              </a:ext>
            </a:extLst>
          </p:cNvPr>
          <p:cNvCxnSpPr>
            <a:cxnSpLocks/>
            <a:stCxn id="17" idx="1"/>
            <a:endCxn id="242" idx="1"/>
          </p:cNvCxnSpPr>
          <p:nvPr/>
        </p:nvCxnSpPr>
        <p:spPr>
          <a:xfrm rot="10800000" flipV="1">
            <a:off x="786525" y="2316782"/>
            <a:ext cx="12701" cy="461579"/>
          </a:xfrm>
          <a:prstGeom prst="curvedConnector3">
            <a:avLst>
              <a:gd name="adj1" fmla="val 189985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" name="Google Shape;251;p37">
            <a:extLst>
              <a:ext uri="{FF2B5EF4-FFF2-40B4-BE49-F238E27FC236}">
                <a16:creationId xmlns:a16="http://schemas.microsoft.com/office/drawing/2014/main" id="{BA3B9846-A040-C54B-A46C-DB49CA464C1B}"/>
              </a:ext>
            </a:extLst>
          </p:cNvPr>
          <p:cNvCxnSpPr>
            <a:cxnSpLocks/>
            <a:stCxn id="244" idx="1"/>
            <a:endCxn id="17" idx="1"/>
          </p:cNvCxnSpPr>
          <p:nvPr/>
        </p:nvCxnSpPr>
        <p:spPr>
          <a:xfrm rot="10800000" flipH="1" flipV="1">
            <a:off x="792873" y="1855203"/>
            <a:ext cx="6351" cy="461579"/>
          </a:xfrm>
          <a:prstGeom prst="curvedConnector3">
            <a:avLst>
              <a:gd name="adj1" fmla="val -359943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3" name="Google Shape;251;p37">
            <a:extLst>
              <a:ext uri="{FF2B5EF4-FFF2-40B4-BE49-F238E27FC236}">
                <a16:creationId xmlns:a16="http://schemas.microsoft.com/office/drawing/2014/main" id="{9E0304BD-7386-A943-A1FA-0F6E0449EEEA}"/>
              </a:ext>
            </a:extLst>
          </p:cNvPr>
          <p:cNvCxnSpPr>
            <a:cxnSpLocks/>
            <a:stCxn id="241" idx="1"/>
            <a:endCxn id="244" idx="1"/>
          </p:cNvCxnSpPr>
          <p:nvPr/>
        </p:nvCxnSpPr>
        <p:spPr>
          <a:xfrm rot="10800000" flipH="1" flipV="1">
            <a:off x="786524" y="1393624"/>
            <a:ext cx="6349" cy="461579"/>
          </a:xfrm>
          <a:prstGeom prst="curvedConnector3">
            <a:avLst>
              <a:gd name="adj1" fmla="val -36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500342"/>
              </p:ext>
            </p:extLst>
          </p:nvPr>
        </p:nvGraphicFramePr>
        <p:xfrm>
          <a:off x="846750" y="1649963"/>
          <a:ext cx="7239000" cy="13822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Познакомимся с методами сглаживания временного ряда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Познакомимся с автокорреляционными моделями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Познакомимся с моделями на основе классических подходов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351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Познакомимся с </a:t>
                      </a:r>
                      <a:r>
                        <a:rPr lang="ru-RU" sz="1300" dirty="0" err="1">
                          <a:sym typeface="Roboto"/>
                        </a:rPr>
                        <a:t>нейросетевыми</a:t>
                      </a:r>
                      <a:r>
                        <a:rPr lang="ru-RU" sz="1300" dirty="0">
                          <a:sym typeface="Roboto"/>
                        </a:rPr>
                        <a:t> моделями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0075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1394594662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временными рядами и извлекать из них признаки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Строить модели прогнозирования временных рядов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</TotalTime>
  <Words>1625</Words>
  <Application>Microsoft Macintosh PowerPoint</Application>
  <PresentationFormat>On-screen Show (16:9)</PresentationFormat>
  <Paragraphs>355</Paragraphs>
  <Slides>62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Menlo</vt:lpstr>
      <vt:lpstr>Cambria Math</vt:lpstr>
      <vt:lpstr>Arial</vt:lpstr>
      <vt:lpstr>AkayaTelivigala</vt:lpstr>
      <vt:lpstr>Courier New</vt:lpstr>
      <vt:lpstr>Google Sans</vt:lpstr>
      <vt:lpstr>Helvetica Neue</vt:lpstr>
      <vt:lpstr>Bradley Hand</vt:lpstr>
      <vt:lpstr>Roboto</vt:lpstr>
      <vt:lpstr>Светлая тема</vt:lpstr>
      <vt:lpstr>Светлая тема</vt:lpstr>
      <vt:lpstr>ML Advanced Time series forecasting</vt:lpstr>
      <vt:lpstr>Проверить, идет ли запись</vt:lpstr>
      <vt:lpstr>ML Advanced Time series forecasting</vt:lpstr>
      <vt:lpstr>Правила вебинара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Литература</vt:lpstr>
      <vt:lpstr>Временной ряд</vt:lpstr>
      <vt:lpstr>Временной ряд</vt:lpstr>
      <vt:lpstr>Временной ряд</vt:lpstr>
      <vt:lpstr>Временной ряд</vt:lpstr>
      <vt:lpstr>Временной ряд</vt:lpstr>
      <vt:lpstr>Стационарный ряд</vt:lpstr>
      <vt:lpstr>Проверка на стационарность</vt:lpstr>
      <vt:lpstr>Проверка на стационарность</vt:lpstr>
      <vt:lpstr>Метрики</vt:lpstr>
      <vt:lpstr>Сглаживание</vt:lpstr>
      <vt:lpstr>Экспоненциальное сглаживание</vt:lpstr>
      <vt:lpstr>Двойное экспоненциальное сглаживание</vt:lpstr>
      <vt:lpstr>Двойное экспоненциальное сглаживание</vt:lpstr>
      <vt:lpstr>Тройное экспоненциальное сглаживание</vt:lpstr>
      <vt:lpstr>Кросс-валидация временных рядов</vt:lpstr>
      <vt:lpstr>ARIMA</vt:lpstr>
      <vt:lpstr>ARIMA</vt:lpstr>
      <vt:lpstr>ARIMA</vt:lpstr>
      <vt:lpstr>ARIMA – проверка на стационарность</vt:lpstr>
      <vt:lpstr>ARIMA</vt:lpstr>
      <vt:lpstr>Seasonal ARIMA - SARIMA</vt:lpstr>
      <vt:lpstr>Seasonal ARIMA - SARIMA</vt:lpstr>
      <vt:lpstr>XGBoost</vt:lpstr>
      <vt:lpstr>XGBoost regressor</vt:lpstr>
      <vt:lpstr>XGBoost regressor</vt:lpstr>
      <vt:lpstr>LSTM, GRU</vt:lpstr>
      <vt:lpstr>LSTM (long short term memory)</vt:lpstr>
      <vt:lpstr>LSTM</vt:lpstr>
      <vt:lpstr>GRU (gated recurrent unit)</vt:lpstr>
      <vt:lpstr>Добавим слоев</vt:lpstr>
      <vt:lpstr>Добавим CNN</vt:lpstr>
      <vt:lpstr>Объединим подходы CNN-LSTM</vt:lpstr>
      <vt:lpstr>Дальнейшее развитие</vt:lpstr>
      <vt:lpstr>Современные архитектуры</vt:lpstr>
      <vt:lpstr>N-BEATS (2020)</vt:lpstr>
      <vt:lpstr>PowerPoint Presentation</vt:lpstr>
      <vt:lpstr>TS2Vec encoder (2021)</vt:lpstr>
      <vt:lpstr>N-HiTS (2022)</vt:lpstr>
      <vt:lpstr>ETNA (2022, Tinkoff bank)</vt:lpstr>
      <vt:lpstr>PatchTST (2023)</vt:lpstr>
      <vt:lpstr>TiDe (2023)</vt:lpstr>
      <vt:lpstr>TimesNet (2023)</vt:lpstr>
      <vt:lpstr>TsMixter (2023)</vt:lpstr>
      <vt:lpstr>TimeGPT (2023)</vt:lpstr>
      <vt:lpstr>TimeGPT</vt:lpstr>
      <vt:lpstr>Lag Llama (2024)</vt:lpstr>
      <vt:lpstr>Вопросы?</vt:lpstr>
      <vt:lpstr>Практика</vt:lpstr>
      <vt:lpstr>Литература</vt:lpstr>
      <vt:lpstr>Список литературы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Kubernetes, контейнерная оркестрация</dc:title>
  <cp:lastModifiedBy>Стурейко Игорь Олегович</cp:lastModifiedBy>
  <cp:revision>61</cp:revision>
  <dcterms:modified xsi:type="dcterms:W3CDTF">2024-03-01T16:40:43Z</dcterms:modified>
</cp:coreProperties>
</file>